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Garet Bold" charset="1" panose="00000000000000000000"/>
      <p:regular r:id="rId55"/>
    </p:embeddedFont>
    <p:embeddedFont>
      <p:font typeface="Garet" charset="1" panose="00000000000000000000"/>
      <p:regular r:id="rId56"/>
    </p:embeddedFont>
    <p:embeddedFont>
      <p:font typeface="Consolas" charset="1" panose="020B0609020204030204"/>
      <p:regular r:id="rId57"/>
    </p:embeddedFont>
    <p:embeddedFont>
      <p:font typeface="Open Sans 1" charset="1" panose="00000000000000000000"/>
      <p:regular r:id="rId58"/>
    </p:embeddedFont>
    <p:embeddedFont>
      <p:font typeface="Open Sans 2 Bold" charset="1" panose="020B0806030504020204"/>
      <p:regular r:id="rId59"/>
    </p:embeddedFont>
    <p:embeddedFont>
      <p:font typeface="Consolas Bold Italics" charset="1" panose="020B07090202040A0204"/>
      <p:regular r:id="rId60"/>
    </p:embeddedFont>
    <p:embeddedFont>
      <p:font typeface="Consolas Bold" charset="1" panose="020B0709020204030204"/>
      <p:regular r:id="rId61"/>
    </p:embeddedFont>
    <p:embeddedFont>
      <p:font typeface="Garet Italics" charset="1" panose="00000000000000000000"/>
      <p:regular r:id="rId62"/>
    </p:embeddedFont>
    <p:embeddedFont>
      <p:font typeface="Arimo" charset="1" panose="020B0604020202020204"/>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jpe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6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7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7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7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9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9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media/image9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4.png" Type="http://schemas.openxmlformats.org/officeDocument/2006/relationships/image"/><Relationship Id="rId6" Target="https://app.powerbi.com/groups/me/reports/02e8d082-834d-47dd-9481-5067127d24ec?ctid=3c907651-d8c6-4ca6-a8a4-6a242430e653&amp;pbi_source=linkSharehttps://uvmx-my.sharepoint.com/:u:/g/personal/zs25004065_estudiantes_uv_mx/IQDZTgwRpOpRT6GzBQtclrI0ARHE-SRLJFWIeBA5zk9AFOQ?e=mvjgld" TargetMode="External" Type="http://schemas.openxmlformats.org/officeDocument/2006/relationships/hyperlink"/><Relationship Id="rId7" Target="https://app.powerbi.com/groups/me/reports/02e8d082-834d-47dd-9481-5067127d24ec?ctid=3c907651-d8c6-4ca6-a8a4-6a242430e653&amp;pbi_source=linkSharehttps://uvmx-my.sharepoint.com/:u:/g/personal/zs25004065_estudiantes_uv_mx/IQDZTgwRpOpRT6GzBQtclrI0ARHE-SRLJFWIeBA5zk9AFOQ?e=mvjgld" TargetMode="External" Type="http://schemas.openxmlformats.org/officeDocument/2006/relationships/hyperlink"/><Relationship Id="rId8" Target="https://app.powerbi.com/groups/me/reports/02e8d082-834d-47dd-9481-5067127d24ec?ctid=3c907651-d8c6-4ca6-a8a4-6a242430e653&amp;pbi_source=linkSharehttps://uvmx-my.sharepoint.com/:u:/g/personal/zs25004065_estudiantes_uv_mx/IQDZTgwRpOpRT6GzBQtclrI0ARHE-SRLJFWIeBA5zk9AFOQ?e=mvjgld" TargetMode="External" Type="http://schemas.openxmlformats.org/officeDocument/2006/relationships/hyperlink"/><Relationship Id="rId9" Target="https://app.powerbi.com/groups/me/reports/02e8d082-834d-47dd-9481-5067127d24ec?ctid=3c907651-d8c6-4ca6-a8a4-6a242430e653&amp;pbi_source=linkSharehttps://uvmx-my.sharepoint.com/:u:/g/personal/zs25004065_estudiantes_uv_mx/IQDZTgwRpOpRT6GzBQtclrI0ARHE-SRLJFWIeBA5zk9AFOQ?e=mvjgld" TargetMode="External" Type="http://schemas.openxmlformats.org/officeDocument/2006/relationships/hyperlink"/></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13" Target="../media/image97.png" Type="http://schemas.openxmlformats.org/officeDocument/2006/relationships/image"/><Relationship Id="rId14" Target="../media/image98.svg" Type="http://schemas.openxmlformats.org/officeDocument/2006/relationships/image"/><Relationship Id="rId15" Target="../media/image10.png" Type="http://schemas.openxmlformats.org/officeDocument/2006/relationships/image"/><Relationship Id="rId16" Target="../media/image99.png" Type="http://schemas.openxmlformats.org/officeDocument/2006/relationships/image"/><Relationship Id="rId17" Target="../media/image100.jpeg" Type="http://schemas.openxmlformats.org/officeDocument/2006/relationships/image"/><Relationship Id="rId18" Target="../media/image4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67879" y="9407350"/>
            <a:ext cx="449832" cy="449832"/>
          </a:xfrm>
          <a:custGeom>
            <a:avLst/>
            <a:gdLst/>
            <a:ahLst/>
            <a:cxnLst/>
            <a:rect r="r" b="b" t="t" l="l"/>
            <a:pathLst>
              <a:path h="449832" w="449832">
                <a:moveTo>
                  <a:pt x="0" y="0"/>
                </a:moveTo>
                <a:lnTo>
                  <a:pt x="449831" y="0"/>
                </a:lnTo>
                <a:lnTo>
                  <a:pt x="449831" y="449831"/>
                </a:lnTo>
                <a:lnTo>
                  <a:pt x="0" y="449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0805" y="2967568"/>
            <a:ext cx="1718426" cy="4351865"/>
            <a:chOff x="0" y="0"/>
            <a:chExt cx="452589" cy="1146170"/>
          </a:xfrm>
        </p:grpSpPr>
        <p:sp>
          <p:nvSpPr>
            <p:cNvPr name="Freeform 5" id="5"/>
            <p:cNvSpPr/>
            <p:nvPr/>
          </p:nvSpPr>
          <p:spPr>
            <a:xfrm flipH="false" flipV="false" rot="0">
              <a:off x="0" y="0"/>
              <a:ext cx="452589" cy="1146170"/>
            </a:xfrm>
            <a:custGeom>
              <a:avLst/>
              <a:gdLst/>
              <a:ahLst/>
              <a:cxnLst/>
              <a:rect r="r" b="b" t="t" l="l"/>
              <a:pathLst>
                <a:path h="1146170" w="452589">
                  <a:moveTo>
                    <a:pt x="112631" y="0"/>
                  </a:moveTo>
                  <a:lnTo>
                    <a:pt x="339958" y="0"/>
                  </a:lnTo>
                  <a:cubicBezTo>
                    <a:pt x="369830" y="0"/>
                    <a:pt x="398478" y="11866"/>
                    <a:pt x="419601" y="32989"/>
                  </a:cubicBezTo>
                  <a:cubicBezTo>
                    <a:pt x="440723" y="54111"/>
                    <a:pt x="452589" y="82759"/>
                    <a:pt x="452589" y="112631"/>
                  </a:cubicBezTo>
                  <a:lnTo>
                    <a:pt x="452589" y="1033539"/>
                  </a:lnTo>
                  <a:cubicBezTo>
                    <a:pt x="452589" y="1063411"/>
                    <a:pt x="440723" y="1092059"/>
                    <a:pt x="419601" y="1113181"/>
                  </a:cubicBezTo>
                  <a:cubicBezTo>
                    <a:pt x="398478" y="1134304"/>
                    <a:pt x="369830" y="1146170"/>
                    <a:pt x="339958" y="1146170"/>
                  </a:cubicBezTo>
                  <a:lnTo>
                    <a:pt x="112631" y="1146170"/>
                  </a:lnTo>
                  <a:cubicBezTo>
                    <a:pt x="82759" y="1146170"/>
                    <a:pt x="54111" y="1134304"/>
                    <a:pt x="32989" y="1113181"/>
                  </a:cubicBezTo>
                  <a:cubicBezTo>
                    <a:pt x="11866" y="1092059"/>
                    <a:pt x="0" y="1063411"/>
                    <a:pt x="0" y="1033539"/>
                  </a:cubicBezTo>
                  <a:lnTo>
                    <a:pt x="0" y="112631"/>
                  </a:lnTo>
                  <a:cubicBezTo>
                    <a:pt x="0" y="82759"/>
                    <a:pt x="11866" y="54111"/>
                    <a:pt x="32989" y="32989"/>
                  </a:cubicBezTo>
                  <a:cubicBezTo>
                    <a:pt x="54111" y="11866"/>
                    <a:pt x="82759" y="0"/>
                    <a:pt x="112631" y="0"/>
                  </a:cubicBezTo>
                  <a:close/>
                </a:path>
              </a:pathLst>
            </a:custGeom>
            <a:gradFill rotWithShape="true">
              <a:gsLst>
                <a:gs pos="0">
                  <a:srgbClr val="003060">
                    <a:alpha val="100000"/>
                  </a:srgbClr>
                </a:gs>
                <a:gs pos="100000">
                  <a:srgbClr val="003060">
                    <a:alpha val="0"/>
                  </a:srgbClr>
                </a:gs>
              </a:gsLst>
              <a:lin ang="0"/>
            </a:gradFill>
          </p:spPr>
        </p:sp>
        <p:sp>
          <p:nvSpPr>
            <p:cNvPr name="TextBox 6" id="6"/>
            <p:cNvSpPr txBox="true"/>
            <p:nvPr/>
          </p:nvSpPr>
          <p:spPr>
            <a:xfrm>
              <a:off x="0" y="-38100"/>
              <a:ext cx="452589" cy="11842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0596188" y="-251375"/>
            <a:ext cx="8091523" cy="10923738"/>
            <a:chOff x="0" y="0"/>
            <a:chExt cx="2131101" cy="2877034"/>
          </a:xfrm>
        </p:grpSpPr>
        <p:sp>
          <p:nvSpPr>
            <p:cNvPr name="Freeform 8" id="8"/>
            <p:cNvSpPr/>
            <p:nvPr/>
          </p:nvSpPr>
          <p:spPr>
            <a:xfrm flipH="false" flipV="false" rot="0">
              <a:off x="0" y="0"/>
              <a:ext cx="2131101" cy="2877034"/>
            </a:xfrm>
            <a:custGeom>
              <a:avLst/>
              <a:gdLst/>
              <a:ahLst/>
              <a:cxnLst/>
              <a:rect r="r" b="b" t="t" l="l"/>
              <a:pathLst>
                <a:path h="2877034" w="2131101">
                  <a:moveTo>
                    <a:pt x="0" y="0"/>
                  </a:moveTo>
                  <a:lnTo>
                    <a:pt x="2131101" y="0"/>
                  </a:lnTo>
                  <a:lnTo>
                    <a:pt x="2131101" y="2877034"/>
                  </a:lnTo>
                  <a:lnTo>
                    <a:pt x="0" y="2877034"/>
                  </a:lnTo>
                  <a:close/>
                </a:path>
              </a:pathLst>
            </a:custGeom>
            <a:gradFill rotWithShape="true">
              <a:gsLst>
                <a:gs pos="0">
                  <a:srgbClr val="003060">
                    <a:alpha val="0"/>
                  </a:srgbClr>
                </a:gs>
                <a:gs pos="50000">
                  <a:srgbClr val="003060">
                    <a:alpha val="100000"/>
                  </a:srgbClr>
                </a:gs>
                <a:gs pos="100000">
                  <a:srgbClr val="003060">
                    <a:alpha val="100000"/>
                  </a:srgbClr>
                </a:gs>
              </a:gsLst>
              <a:lin ang="0"/>
            </a:gradFill>
          </p:spPr>
        </p:sp>
        <p:sp>
          <p:nvSpPr>
            <p:cNvPr name="TextBox 9" id="9"/>
            <p:cNvSpPr txBox="true"/>
            <p:nvPr/>
          </p:nvSpPr>
          <p:spPr>
            <a:xfrm>
              <a:off x="0" y="-38100"/>
              <a:ext cx="2131101" cy="2915134"/>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7793061" y="9126498"/>
            <a:ext cx="2675777" cy="679211"/>
          </a:xfrm>
          <a:custGeom>
            <a:avLst/>
            <a:gdLst/>
            <a:ahLst/>
            <a:cxnLst/>
            <a:rect r="r" b="b" t="t" l="l"/>
            <a:pathLst>
              <a:path h="679211" w="2675777">
                <a:moveTo>
                  <a:pt x="0" y="0"/>
                </a:moveTo>
                <a:lnTo>
                  <a:pt x="2675777" y="0"/>
                </a:lnTo>
                <a:lnTo>
                  <a:pt x="2675777" y="679211"/>
                </a:lnTo>
                <a:lnTo>
                  <a:pt x="0" y="6792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72387" y="802308"/>
            <a:ext cx="373825" cy="1489884"/>
          </a:xfrm>
          <a:custGeom>
            <a:avLst/>
            <a:gdLst/>
            <a:ahLst/>
            <a:cxnLst/>
            <a:rect r="r" b="b" t="t" l="l"/>
            <a:pathLst>
              <a:path h="1489884" w="373825">
                <a:moveTo>
                  <a:pt x="0" y="0"/>
                </a:moveTo>
                <a:lnTo>
                  <a:pt x="373826" y="0"/>
                </a:lnTo>
                <a:lnTo>
                  <a:pt x="373826" y="1489884"/>
                </a:lnTo>
                <a:lnTo>
                  <a:pt x="0" y="1489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9420075" y="188968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647570" y="5005346"/>
            <a:ext cx="7772506" cy="2550839"/>
          </a:xfrm>
          <a:prstGeom prst="rect">
            <a:avLst/>
          </a:prstGeom>
        </p:spPr>
        <p:txBody>
          <a:bodyPr anchor="t" rtlCol="false" tIns="0" lIns="0" bIns="0" rIns="0">
            <a:spAutoFit/>
          </a:bodyPr>
          <a:lstStyle/>
          <a:p>
            <a:pPr algn="just">
              <a:lnSpc>
                <a:spcPts val="9895"/>
              </a:lnSpc>
            </a:pPr>
            <a:r>
              <a:rPr lang="en-US" b="true" sz="9797">
                <a:solidFill>
                  <a:srgbClr val="003060"/>
                </a:solidFill>
                <a:latin typeface="Garet Bold"/>
                <a:ea typeface="Garet Bold"/>
                <a:cs typeface="Garet Bold"/>
                <a:sym typeface="Garet Bold"/>
              </a:rPr>
              <a:t>ENTREGA FINAL </a:t>
            </a:r>
          </a:p>
        </p:txBody>
      </p:sp>
      <p:sp>
        <p:nvSpPr>
          <p:cNvPr name="Freeform 14" id="14"/>
          <p:cNvSpPr/>
          <p:nvPr/>
        </p:nvSpPr>
        <p:spPr>
          <a:xfrm flipH="false" flipV="false" rot="0">
            <a:off x="9130949" y="-246523"/>
            <a:ext cx="10793539" cy="10780047"/>
          </a:xfrm>
          <a:custGeom>
            <a:avLst/>
            <a:gdLst/>
            <a:ahLst/>
            <a:cxnLst/>
            <a:rect r="r" b="b" t="t" l="l"/>
            <a:pathLst>
              <a:path h="10780047" w="10793539">
                <a:moveTo>
                  <a:pt x="0" y="0"/>
                </a:moveTo>
                <a:lnTo>
                  <a:pt x="10793539" y="0"/>
                </a:lnTo>
                <a:lnTo>
                  <a:pt x="10793539" y="10780046"/>
                </a:lnTo>
                <a:lnTo>
                  <a:pt x="0" y="10780046"/>
                </a:lnTo>
                <a:lnTo>
                  <a:pt x="0" y="0"/>
                </a:lnTo>
                <a:close/>
              </a:path>
            </a:pathLst>
          </a:custGeom>
          <a:blipFill>
            <a:blip r:embed="rId11">
              <a:alphaModFix amt="75000"/>
            </a:blip>
            <a:stretch>
              <a:fillRect l="0" t="0" r="0" b="0"/>
            </a:stretch>
          </a:blipFill>
        </p:spPr>
      </p:sp>
      <p:sp>
        <p:nvSpPr>
          <p:cNvPr name="Freeform 15" id="15"/>
          <p:cNvSpPr/>
          <p:nvPr/>
        </p:nvSpPr>
        <p:spPr>
          <a:xfrm flipH="false" flipV="false" rot="0">
            <a:off x="8068922" y="2411783"/>
            <a:ext cx="7566448" cy="7556990"/>
          </a:xfrm>
          <a:custGeom>
            <a:avLst/>
            <a:gdLst/>
            <a:ahLst/>
            <a:cxnLst/>
            <a:rect r="r" b="b" t="t" l="l"/>
            <a:pathLst>
              <a:path h="7556990" w="7566448">
                <a:moveTo>
                  <a:pt x="0" y="0"/>
                </a:moveTo>
                <a:lnTo>
                  <a:pt x="7566447" y="0"/>
                </a:lnTo>
                <a:lnTo>
                  <a:pt x="7566447" y="7556990"/>
                </a:lnTo>
                <a:lnTo>
                  <a:pt x="0" y="7556990"/>
                </a:lnTo>
                <a:lnTo>
                  <a:pt x="0" y="0"/>
                </a:lnTo>
                <a:close/>
              </a:path>
            </a:pathLst>
          </a:custGeom>
          <a:blipFill>
            <a:blip r:embed="rId11">
              <a:alphaModFix amt="73000"/>
            </a:blip>
            <a:stretch>
              <a:fillRect l="0" t="0" r="0" b="0"/>
            </a:stretch>
          </a:blipFill>
        </p:spPr>
      </p:sp>
      <p:grpSp>
        <p:nvGrpSpPr>
          <p:cNvPr name="Group 16" id="16"/>
          <p:cNvGrpSpPr/>
          <p:nvPr/>
        </p:nvGrpSpPr>
        <p:grpSpPr>
          <a:xfrm rot="0">
            <a:off x="10182952" y="148733"/>
            <a:ext cx="8432540" cy="843254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12"/>
              <a:stretch>
                <a:fillRect l="-24931" t="0" r="-24931" b="0"/>
              </a:stretch>
            </a:blipFill>
            <a:ln w="76200" cap="sq">
              <a:solidFill>
                <a:srgbClr val="FFFFFF"/>
              </a:solidFill>
              <a:prstDash val="solid"/>
              <a:miter/>
            </a:ln>
          </p:spPr>
        </p:sp>
      </p:grpSp>
      <p:grpSp>
        <p:nvGrpSpPr>
          <p:cNvPr name="Group 18" id="18"/>
          <p:cNvGrpSpPr/>
          <p:nvPr/>
        </p:nvGrpSpPr>
        <p:grpSpPr>
          <a:xfrm rot="0">
            <a:off x="9144000" y="3737458"/>
            <a:ext cx="5094067" cy="50940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13"/>
              <a:stretch>
                <a:fillRect l="-24931" t="0" r="-24931" b="0"/>
              </a:stretch>
            </a:blipFill>
            <a:ln w="76200" cap="sq">
              <a:solidFill>
                <a:srgbClr val="FFFFFF"/>
              </a:solidFill>
              <a:prstDash val="solid"/>
              <a:miter/>
            </a:ln>
          </p:spPr>
        </p:sp>
      </p:grpSp>
      <p:sp>
        <p:nvSpPr>
          <p:cNvPr name="Freeform 20" id="20"/>
          <p:cNvSpPr/>
          <p:nvPr/>
        </p:nvSpPr>
        <p:spPr>
          <a:xfrm flipH="false" flipV="false" rot="0">
            <a:off x="2836822" y="148733"/>
            <a:ext cx="2339483" cy="2339483"/>
          </a:xfrm>
          <a:custGeom>
            <a:avLst/>
            <a:gdLst/>
            <a:ahLst/>
            <a:cxnLst/>
            <a:rect r="r" b="b" t="t" l="l"/>
            <a:pathLst>
              <a:path h="2339483" w="2339483">
                <a:moveTo>
                  <a:pt x="0" y="0"/>
                </a:moveTo>
                <a:lnTo>
                  <a:pt x="2339484" y="0"/>
                </a:lnTo>
                <a:lnTo>
                  <a:pt x="2339484" y="2339483"/>
                </a:lnTo>
                <a:lnTo>
                  <a:pt x="0" y="2339483"/>
                </a:lnTo>
                <a:lnTo>
                  <a:pt x="0" y="0"/>
                </a:lnTo>
                <a:close/>
              </a:path>
            </a:pathLst>
          </a:custGeom>
          <a:blipFill>
            <a:blip r:embed="rId14"/>
            <a:stretch>
              <a:fillRect l="0" t="0" r="0" b="0"/>
            </a:stretch>
          </a:blipFill>
          <a:ln w="9525" cap="sq">
            <a:solidFill>
              <a:srgbClr val="000000"/>
            </a:solidFill>
            <a:prstDash val="solid"/>
            <a:miter/>
          </a:ln>
        </p:spPr>
      </p:sp>
      <p:sp>
        <p:nvSpPr>
          <p:cNvPr name="Freeform 21" id="21"/>
          <p:cNvSpPr/>
          <p:nvPr/>
        </p:nvSpPr>
        <p:spPr>
          <a:xfrm flipH="false" flipV="false" rot="0">
            <a:off x="267879" y="148733"/>
            <a:ext cx="2339483" cy="2339483"/>
          </a:xfrm>
          <a:custGeom>
            <a:avLst/>
            <a:gdLst/>
            <a:ahLst/>
            <a:cxnLst/>
            <a:rect r="r" b="b" t="t" l="l"/>
            <a:pathLst>
              <a:path h="2339483" w="2339483">
                <a:moveTo>
                  <a:pt x="0" y="0"/>
                </a:moveTo>
                <a:lnTo>
                  <a:pt x="2339483" y="0"/>
                </a:lnTo>
                <a:lnTo>
                  <a:pt x="2339483" y="2339483"/>
                </a:lnTo>
                <a:lnTo>
                  <a:pt x="0" y="2339483"/>
                </a:lnTo>
                <a:lnTo>
                  <a:pt x="0" y="0"/>
                </a:lnTo>
                <a:close/>
              </a:path>
            </a:pathLst>
          </a:custGeom>
          <a:blipFill>
            <a:blip r:embed="rId15"/>
            <a:stretch>
              <a:fillRect l="0" t="0" r="0" b="0"/>
            </a:stretch>
          </a:blipFill>
          <a:ln w="9525" cap="sq">
            <a:solidFill>
              <a:srgbClr val="000000"/>
            </a:solidFill>
            <a:prstDash val="solid"/>
            <a:miter/>
          </a:ln>
        </p:spPr>
      </p:sp>
      <p:sp>
        <p:nvSpPr>
          <p:cNvPr name="Freeform 22" id="22"/>
          <p:cNvSpPr/>
          <p:nvPr/>
        </p:nvSpPr>
        <p:spPr>
          <a:xfrm flipH="false" flipV="false" rot="0">
            <a:off x="267879" y="8738509"/>
            <a:ext cx="449832" cy="442522"/>
          </a:xfrm>
          <a:custGeom>
            <a:avLst/>
            <a:gdLst/>
            <a:ahLst/>
            <a:cxnLst/>
            <a:rect r="r" b="b" t="t" l="l"/>
            <a:pathLst>
              <a:path h="442522" w="449832">
                <a:moveTo>
                  <a:pt x="0" y="0"/>
                </a:moveTo>
                <a:lnTo>
                  <a:pt x="449831" y="0"/>
                </a:lnTo>
                <a:lnTo>
                  <a:pt x="449831" y="442522"/>
                </a:lnTo>
                <a:lnTo>
                  <a:pt x="0" y="442522"/>
                </a:lnTo>
                <a:lnTo>
                  <a:pt x="0" y="0"/>
                </a:lnTo>
                <a:close/>
              </a:path>
            </a:pathLst>
          </a:custGeom>
          <a:blipFill>
            <a:blip r:embed="rId16"/>
            <a:stretch>
              <a:fillRect l="0" t="0" r="0" b="0"/>
            </a:stretch>
          </a:blipFill>
        </p:spPr>
      </p:sp>
      <p:sp>
        <p:nvSpPr>
          <p:cNvPr name="TextBox 23" id="23"/>
          <p:cNvSpPr txBox="true"/>
          <p:nvPr/>
        </p:nvSpPr>
        <p:spPr>
          <a:xfrm rot="0">
            <a:off x="811115" y="8736578"/>
            <a:ext cx="4108237" cy="396165"/>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272-188-66-88</a:t>
            </a:r>
          </a:p>
        </p:txBody>
      </p:sp>
      <p:sp>
        <p:nvSpPr>
          <p:cNvPr name="TextBox 24" id="24"/>
          <p:cNvSpPr txBox="true"/>
          <p:nvPr/>
        </p:nvSpPr>
        <p:spPr>
          <a:xfrm rot="0">
            <a:off x="811115" y="9428003"/>
            <a:ext cx="5137915" cy="396165"/>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marcosrocket89p13@gmail.com</a:t>
            </a:r>
          </a:p>
        </p:txBody>
      </p:sp>
      <p:sp>
        <p:nvSpPr>
          <p:cNvPr name="TextBox 25" id="25"/>
          <p:cNvSpPr txBox="true"/>
          <p:nvPr/>
        </p:nvSpPr>
        <p:spPr>
          <a:xfrm rot="0">
            <a:off x="1647570" y="3112389"/>
            <a:ext cx="8948619" cy="1711982"/>
          </a:xfrm>
          <a:prstGeom prst="rect">
            <a:avLst/>
          </a:prstGeom>
        </p:spPr>
        <p:txBody>
          <a:bodyPr anchor="t" rtlCol="false" tIns="0" lIns="0" bIns="0" rIns="0">
            <a:spAutoFit/>
          </a:bodyPr>
          <a:lstStyle/>
          <a:p>
            <a:pPr algn="just">
              <a:lnSpc>
                <a:spcPts val="6666"/>
              </a:lnSpc>
            </a:pPr>
            <a:r>
              <a:rPr lang="en-US" b="true" sz="6600">
                <a:solidFill>
                  <a:srgbClr val="4B85BD"/>
                </a:solidFill>
                <a:latin typeface="Garet Bold"/>
                <a:ea typeface="Garet Bold"/>
                <a:cs typeface="Garet Bold"/>
                <a:sym typeface="Garet Bold"/>
              </a:rPr>
              <a:t>PROYECTO EMPRESA ALIADA</a:t>
            </a:r>
          </a:p>
        </p:txBody>
      </p:sp>
      <p:sp>
        <p:nvSpPr>
          <p:cNvPr name="TextBox 26" id="26"/>
          <p:cNvSpPr txBox="true"/>
          <p:nvPr/>
        </p:nvSpPr>
        <p:spPr>
          <a:xfrm rot="0">
            <a:off x="267879" y="8085169"/>
            <a:ext cx="8262467" cy="490929"/>
          </a:xfrm>
          <a:prstGeom prst="rect">
            <a:avLst/>
          </a:prstGeom>
        </p:spPr>
        <p:txBody>
          <a:bodyPr anchor="t" rtlCol="false" tIns="0" lIns="0" bIns="0" rIns="0">
            <a:spAutoFit/>
          </a:bodyPr>
          <a:lstStyle/>
          <a:p>
            <a:pPr algn="l">
              <a:lnSpc>
                <a:spcPts val="3920"/>
              </a:lnSpc>
            </a:pPr>
            <a:r>
              <a:rPr lang="en-US" sz="2800">
                <a:solidFill>
                  <a:srgbClr val="000000"/>
                </a:solidFill>
                <a:latin typeface="Garet"/>
                <a:ea typeface="Garet"/>
                <a:cs typeface="Garet"/>
                <a:sym typeface="Garet"/>
              </a:rPr>
              <a:t>Marcos Saúl Sánchez Martínez</a:t>
            </a:r>
          </a:p>
        </p:txBody>
      </p:sp>
      <p:sp>
        <p:nvSpPr>
          <p:cNvPr name="TextBox 27" id="27"/>
          <p:cNvSpPr txBox="true"/>
          <p:nvPr/>
        </p:nvSpPr>
        <p:spPr>
          <a:xfrm rot="0">
            <a:off x="15512274" y="9553558"/>
            <a:ext cx="4108237" cy="514350"/>
          </a:xfrm>
          <a:prstGeom prst="rect">
            <a:avLst/>
          </a:prstGeom>
        </p:spPr>
        <p:txBody>
          <a:bodyPr anchor="t" rtlCol="false" tIns="0" lIns="0" bIns="0" rIns="0">
            <a:spAutoFit/>
          </a:bodyPr>
          <a:lstStyle/>
          <a:p>
            <a:pPr algn="l">
              <a:lnSpc>
                <a:spcPts val="4200"/>
              </a:lnSpc>
            </a:pPr>
            <a:r>
              <a:rPr lang="en-US" sz="3000">
                <a:solidFill>
                  <a:srgbClr val="FFFFFF"/>
                </a:solidFill>
                <a:latin typeface="Garet"/>
                <a:ea typeface="Garet"/>
                <a:cs typeface="Garet"/>
                <a:sym typeface="Garet"/>
              </a:rPr>
              <a:t>29</a:t>
            </a:r>
            <a:r>
              <a:rPr lang="en-US" sz="3000">
                <a:solidFill>
                  <a:srgbClr val="FFFFFF"/>
                </a:solidFill>
                <a:latin typeface="Garet"/>
                <a:ea typeface="Garet"/>
                <a:cs typeface="Garet"/>
                <a:sym typeface="Garet"/>
              </a:rPr>
              <a:t>/01/2025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7455" y="-395424"/>
            <a:ext cx="19187335" cy="1606151"/>
            <a:chOff x="0" y="0"/>
            <a:chExt cx="5053454" cy="423019"/>
          </a:xfrm>
        </p:grpSpPr>
        <p:sp>
          <p:nvSpPr>
            <p:cNvPr name="Freeform 4" id="4"/>
            <p:cNvSpPr/>
            <p:nvPr/>
          </p:nvSpPr>
          <p:spPr>
            <a:xfrm flipH="false" flipV="false" rot="0">
              <a:off x="0" y="0"/>
              <a:ext cx="5053454" cy="423019"/>
            </a:xfrm>
            <a:custGeom>
              <a:avLst/>
              <a:gdLst/>
              <a:ahLst/>
              <a:cxnLst/>
              <a:rect r="r" b="b" t="t" l="l"/>
              <a:pathLst>
                <a:path h="423019" w="5053454">
                  <a:moveTo>
                    <a:pt x="0" y="0"/>
                  </a:moveTo>
                  <a:lnTo>
                    <a:pt x="5053454" y="0"/>
                  </a:lnTo>
                  <a:lnTo>
                    <a:pt x="5053454" y="423019"/>
                  </a:lnTo>
                  <a:lnTo>
                    <a:pt x="0" y="423019"/>
                  </a:ln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5053454" cy="480169"/>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49668" y="9258300"/>
            <a:ext cx="19187335" cy="1424124"/>
            <a:chOff x="0" y="0"/>
            <a:chExt cx="5053454" cy="375078"/>
          </a:xfrm>
        </p:grpSpPr>
        <p:sp>
          <p:nvSpPr>
            <p:cNvPr name="Freeform 7" id="7"/>
            <p:cNvSpPr/>
            <p:nvPr/>
          </p:nvSpPr>
          <p:spPr>
            <a:xfrm flipH="false" flipV="false" rot="0">
              <a:off x="0" y="0"/>
              <a:ext cx="5053454" cy="375078"/>
            </a:xfrm>
            <a:custGeom>
              <a:avLst/>
              <a:gdLst/>
              <a:ahLst/>
              <a:cxnLst/>
              <a:rect r="r" b="b" t="t" l="l"/>
              <a:pathLst>
                <a:path h="375078" w="5053454">
                  <a:moveTo>
                    <a:pt x="0" y="0"/>
                  </a:moveTo>
                  <a:lnTo>
                    <a:pt x="5053454" y="0"/>
                  </a:lnTo>
                  <a:lnTo>
                    <a:pt x="5053454" y="375078"/>
                  </a:lnTo>
                  <a:lnTo>
                    <a:pt x="0" y="375078"/>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5053454" cy="432228"/>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72137" y="9414613"/>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64488"/>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134808" y="2615382"/>
            <a:ext cx="5570658" cy="6420486"/>
          </a:xfrm>
          <a:custGeom>
            <a:avLst/>
            <a:gdLst/>
            <a:ahLst/>
            <a:cxnLst/>
            <a:rect r="r" b="b" t="t" l="l"/>
            <a:pathLst>
              <a:path h="6420486" w="5570658">
                <a:moveTo>
                  <a:pt x="0" y="0"/>
                </a:moveTo>
                <a:lnTo>
                  <a:pt x="5570658" y="0"/>
                </a:lnTo>
                <a:lnTo>
                  <a:pt x="5570658" y="6420487"/>
                </a:lnTo>
                <a:lnTo>
                  <a:pt x="0" y="6420487"/>
                </a:lnTo>
                <a:lnTo>
                  <a:pt x="0" y="0"/>
                </a:lnTo>
                <a:close/>
              </a:path>
            </a:pathLst>
          </a:custGeom>
          <a:blipFill>
            <a:blip r:embed="rId6"/>
            <a:stretch>
              <a:fillRect l="0" t="-1157" r="-2806" b="0"/>
            </a:stretch>
          </a:blipFill>
        </p:spPr>
      </p:sp>
      <p:sp>
        <p:nvSpPr>
          <p:cNvPr name="TextBox 12" id="12"/>
          <p:cNvSpPr txBox="true"/>
          <p:nvPr/>
        </p:nvSpPr>
        <p:spPr>
          <a:xfrm rot="0">
            <a:off x="2109460" y="9430332"/>
            <a:ext cx="2766855" cy="78930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3" id="13"/>
          <p:cNvSpPr txBox="true"/>
          <p:nvPr/>
        </p:nvSpPr>
        <p:spPr>
          <a:xfrm rot="0">
            <a:off x="68637" y="1214629"/>
            <a:ext cx="5703001" cy="1273026"/>
          </a:xfrm>
          <a:prstGeom prst="rect">
            <a:avLst/>
          </a:prstGeom>
        </p:spPr>
        <p:txBody>
          <a:bodyPr anchor="t" rtlCol="false" tIns="0" lIns="0" bIns="0" rIns="0">
            <a:spAutoFit/>
          </a:bodyPr>
          <a:lstStyle/>
          <a:p>
            <a:pPr algn="l">
              <a:lnSpc>
                <a:spcPts val="4899"/>
              </a:lnSpc>
            </a:pPr>
            <a:r>
              <a:rPr lang="en-US" sz="3499">
                <a:solidFill>
                  <a:srgbClr val="000000"/>
                </a:solidFill>
                <a:latin typeface="Consolas"/>
                <a:ea typeface="Consolas"/>
                <a:cs typeface="Consolas"/>
                <a:sym typeface="Consolas"/>
              </a:rPr>
              <a:t>Unidades promedio vendidas por semana.</a:t>
            </a:r>
          </a:p>
        </p:txBody>
      </p:sp>
      <p:sp>
        <p:nvSpPr>
          <p:cNvPr name="Freeform 14" id="14"/>
          <p:cNvSpPr/>
          <p:nvPr/>
        </p:nvSpPr>
        <p:spPr>
          <a:xfrm flipH="false" flipV="false" rot="0">
            <a:off x="5771637" y="518740"/>
            <a:ext cx="12081944" cy="8895873"/>
          </a:xfrm>
          <a:custGeom>
            <a:avLst/>
            <a:gdLst/>
            <a:ahLst/>
            <a:cxnLst/>
            <a:rect r="r" b="b" t="t" l="l"/>
            <a:pathLst>
              <a:path h="8895873" w="12081944">
                <a:moveTo>
                  <a:pt x="0" y="0"/>
                </a:moveTo>
                <a:lnTo>
                  <a:pt x="12081944" y="0"/>
                </a:lnTo>
                <a:lnTo>
                  <a:pt x="12081944" y="8895873"/>
                </a:lnTo>
                <a:lnTo>
                  <a:pt x="0" y="8895873"/>
                </a:lnTo>
                <a:lnTo>
                  <a:pt x="0" y="0"/>
                </a:lnTo>
                <a:close/>
              </a:path>
            </a:pathLst>
          </a:custGeom>
          <a:blipFill>
            <a:blip r:embed="rId7"/>
            <a:stretch>
              <a:fillRect l="-517" t="0" r="-517"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7455" y="-395424"/>
            <a:ext cx="19187335" cy="1606151"/>
            <a:chOff x="0" y="0"/>
            <a:chExt cx="5053454" cy="423019"/>
          </a:xfrm>
        </p:grpSpPr>
        <p:sp>
          <p:nvSpPr>
            <p:cNvPr name="Freeform 4" id="4"/>
            <p:cNvSpPr/>
            <p:nvPr/>
          </p:nvSpPr>
          <p:spPr>
            <a:xfrm flipH="false" flipV="false" rot="0">
              <a:off x="0" y="0"/>
              <a:ext cx="5053454" cy="423019"/>
            </a:xfrm>
            <a:custGeom>
              <a:avLst/>
              <a:gdLst/>
              <a:ahLst/>
              <a:cxnLst/>
              <a:rect r="r" b="b" t="t" l="l"/>
              <a:pathLst>
                <a:path h="423019" w="5053454">
                  <a:moveTo>
                    <a:pt x="0" y="0"/>
                  </a:moveTo>
                  <a:lnTo>
                    <a:pt x="5053454" y="0"/>
                  </a:lnTo>
                  <a:lnTo>
                    <a:pt x="5053454" y="423019"/>
                  </a:lnTo>
                  <a:lnTo>
                    <a:pt x="0" y="423019"/>
                  </a:ln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5053454" cy="480169"/>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49668" y="9258300"/>
            <a:ext cx="19187335" cy="1424124"/>
            <a:chOff x="0" y="0"/>
            <a:chExt cx="5053454" cy="375078"/>
          </a:xfrm>
        </p:grpSpPr>
        <p:sp>
          <p:nvSpPr>
            <p:cNvPr name="Freeform 7" id="7"/>
            <p:cNvSpPr/>
            <p:nvPr/>
          </p:nvSpPr>
          <p:spPr>
            <a:xfrm flipH="false" flipV="false" rot="0">
              <a:off x="0" y="0"/>
              <a:ext cx="5053454" cy="375078"/>
            </a:xfrm>
            <a:custGeom>
              <a:avLst/>
              <a:gdLst/>
              <a:ahLst/>
              <a:cxnLst/>
              <a:rect r="r" b="b" t="t" l="l"/>
              <a:pathLst>
                <a:path h="375078" w="5053454">
                  <a:moveTo>
                    <a:pt x="0" y="0"/>
                  </a:moveTo>
                  <a:lnTo>
                    <a:pt x="5053454" y="0"/>
                  </a:lnTo>
                  <a:lnTo>
                    <a:pt x="5053454" y="375078"/>
                  </a:lnTo>
                  <a:lnTo>
                    <a:pt x="0" y="375078"/>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5053454" cy="432228"/>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72137" y="9414613"/>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64488"/>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1406580" y="769061"/>
            <a:ext cx="15474841" cy="7892169"/>
          </a:xfrm>
          <a:custGeom>
            <a:avLst/>
            <a:gdLst/>
            <a:ahLst/>
            <a:cxnLst/>
            <a:rect r="r" b="b" t="t" l="l"/>
            <a:pathLst>
              <a:path h="7892169" w="15474841">
                <a:moveTo>
                  <a:pt x="0" y="0"/>
                </a:moveTo>
                <a:lnTo>
                  <a:pt x="15474840" y="0"/>
                </a:lnTo>
                <a:lnTo>
                  <a:pt x="15474840" y="7892168"/>
                </a:lnTo>
                <a:lnTo>
                  <a:pt x="0" y="7892168"/>
                </a:lnTo>
                <a:lnTo>
                  <a:pt x="0" y="0"/>
                </a:lnTo>
                <a:close/>
              </a:path>
            </a:pathLst>
          </a:custGeom>
          <a:blipFill>
            <a:blip r:embed="rId6"/>
            <a:stretch>
              <a:fillRect l="0" t="0" r="0" b="0"/>
            </a:stretch>
          </a:blipFill>
        </p:spPr>
      </p:sp>
      <p:sp>
        <p:nvSpPr>
          <p:cNvPr name="TextBox 12" id="12"/>
          <p:cNvSpPr txBox="true"/>
          <p:nvPr/>
        </p:nvSpPr>
        <p:spPr>
          <a:xfrm rot="0">
            <a:off x="2109460" y="9430332"/>
            <a:ext cx="2766855" cy="78930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7455" y="-395424"/>
            <a:ext cx="19187335" cy="1606151"/>
            <a:chOff x="0" y="0"/>
            <a:chExt cx="5053454" cy="423019"/>
          </a:xfrm>
        </p:grpSpPr>
        <p:sp>
          <p:nvSpPr>
            <p:cNvPr name="Freeform 4" id="4"/>
            <p:cNvSpPr/>
            <p:nvPr/>
          </p:nvSpPr>
          <p:spPr>
            <a:xfrm flipH="false" flipV="false" rot="0">
              <a:off x="0" y="0"/>
              <a:ext cx="5053454" cy="423019"/>
            </a:xfrm>
            <a:custGeom>
              <a:avLst/>
              <a:gdLst/>
              <a:ahLst/>
              <a:cxnLst/>
              <a:rect r="r" b="b" t="t" l="l"/>
              <a:pathLst>
                <a:path h="423019" w="5053454">
                  <a:moveTo>
                    <a:pt x="0" y="0"/>
                  </a:moveTo>
                  <a:lnTo>
                    <a:pt x="5053454" y="0"/>
                  </a:lnTo>
                  <a:lnTo>
                    <a:pt x="5053454" y="423019"/>
                  </a:lnTo>
                  <a:lnTo>
                    <a:pt x="0" y="423019"/>
                  </a:ln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5053454" cy="480169"/>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49668" y="9258300"/>
            <a:ext cx="19187335" cy="1424124"/>
            <a:chOff x="0" y="0"/>
            <a:chExt cx="5053454" cy="375078"/>
          </a:xfrm>
        </p:grpSpPr>
        <p:sp>
          <p:nvSpPr>
            <p:cNvPr name="Freeform 7" id="7"/>
            <p:cNvSpPr/>
            <p:nvPr/>
          </p:nvSpPr>
          <p:spPr>
            <a:xfrm flipH="false" flipV="false" rot="0">
              <a:off x="0" y="0"/>
              <a:ext cx="5053454" cy="375078"/>
            </a:xfrm>
            <a:custGeom>
              <a:avLst/>
              <a:gdLst/>
              <a:ahLst/>
              <a:cxnLst/>
              <a:rect r="r" b="b" t="t" l="l"/>
              <a:pathLst>
                <a:path h="375078" w="5053454">
                  <a:moveTo>
                    <a:pt x="0" y="0"/>
                  </a:moveTo>
                  <a:lnTo>
                    <a:pt x="5053454" y="0"/>
                  </a:lnTo>
                  <a:lnTo>
                    <a:pt x="5053454" y="375078"/>
                  </a:lnTo>
                  <a:lnTo>
                    <a:pt x="0" y="375078"/>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5053454" cy="432228"/>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72137" y="9414613"/>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64488"/>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757128" y="954245"/>
            <a:ext cx="17236955" cy="8229600"/>
          </a:xfrm>
          <a:custGeom>
            <a:avLst/>
            <a:gdLst/>
            <a:ahLst/>
            <a:cxnLst/>
            <a:rect r="r" b="b" t="t" l="l"/>
            <a:pathLst>
              <a:path h="8229600" w="17236955">
                <a:moveTo>
                  <a:pt x="0" y="0"/>
                </a:moveTo>
                <a:lnTo>
                  <a:pt x="17236956" y="0"/>
                </a:lnTo>
                <a:lnTo>
                  <a:pt x="17236956" y="8229600"/>
                </a:lnTo>
                <a:lnTo>
                  <a:pt x="0" y="8229600"/>
                </a:lnTo>
                <a:lnTo>
                  <a:pt x="0" y="0"/>
                </a:lnTo>
                <a:close/>
              </a:path>
            </a:pathLst>
          </a:custGeom>
          <a:blipFill>
            <a:blip r:embed="rId6"/>
            <a:stretch>
              <a:fillRect l="-124" t="0" r="-124" b="0"/>
            </a:stretch>
          </a:blipFill>
        </p:spPr>
      </p:sp>
      <p:sp>
        <p:nvSpPr>
          <p:cNvPr name="TextBox 12" id="12"/>
          <p:cNvSpPr txBox="true"/>
          <p:nvPr/>
        </p:nvSpPr>
        <p:spPr>
          <a:xfrm rot="0">
            <a:off x="2109460" y="9430332"/>
            <a:ext cx="2766855" cy="78930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9871" y="691282"/>
            <a:ext cx="14805136" cy="4716135"/>
          </a:xfrm>
          <a:prstGeom prst="rect">
            <a:avLst/>
          </a:prstGeom>
        </p:spPr>
        <p:txBody>
          <a:bodyPr anchor="t" rtlCol="false" tIns="0" lIns="0" bIns="0" rIns="0">
            <a:spAutoFit/>
          </a:bodyPr>
          <a:lstStyle/>
          <a:p>
            <a:pPr algn="ctr">
              <a:lnSpc>
                <a:spcPts val="9214"/>
              </a:lnSpc>
            </a:pPr>
            <a:r>
              <a:rPr lang="en-US" b="true" sz="9499">
                <a:solidFill>
                  <a:srgbClr val="FFFFFF"/>
                </a:solidFill>
                <a:latin typeface="Garet Bold"/>
                <a:ea typeface="Garet Bold"/>
                <a:cs typeface="Garet Bold"/>
                <a:sym typeface="Garet Bold"/>
              </a:rPr>
              <a:t>SEGMENTACIÓN DE PRODUCTOS O REGIONES CON CLUSTERING</a:t>
            </a:r>
          </a:p>
        </p:txBody>
      </p:sp>
      <p:sp>
        <p:nvSpPr>
          <p:cNvPr name="TextBox 4" id="4"/>
          <p:cNvSpPr txBox="true"/>
          <p:nvPr/>
        </p:nvSpPr>
        <p:spPr>
          <a:xfrm rot="0">
            <a:off x="3487215" y="6004697"/>
            <a:ext cx="10239200" cy="58737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Manipulación de los datos</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864416" y="1298027"/>
            <a:ext cx="675438" cy="498446"/>
          </a:xfrm>
          <a:custGeom>
            <a:avLst/>
            <a:gdLst/>
            <a:ahLst/>
            <a:cxnLst/>
            <a:rect r="r" b="b" t="t" l="l"/>
            <a:pathLst>
              <a:path h="498446" w="675438">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4488" y="0"/>
            <a:ext cx="18616976" cy="5143500"/>
            <a:chOff x="0" y="0"/>
            <a:chExt cx="4903236" cy="1354667"/>
          </a:xfrm>
        </p:grpSpPr>
        <p:sp>
          <p:nvSpPr>
            <p:cNvPr name="Freeform 5" id="5"/>
            <p:cNvSpPr/>
            <p:nvPr/>
          </p:nvSpPr>
          <p:spPr>
            <a:xfrm flipH="false" flipV="false" rot="0">
              <a:off x="0" y="0"/>
              <a:ext cx="4903236" cy="1354667"/>
            </a:xfrm>
            <a:custGeom>
              <a:avLst/>
              <a:gdLst/>
              <a:ahLst/>
              <a:cxnLst/>
              <a:rect r="r" b="b" t="t" l="l"/>
              <a:pathLst>
                <a:path h="1354667" w="4903236">
                  <a:moveTo>
                    <a:pt x="0" y="0"/>
                  </a:moveTo>
                  <a:lnTo>
                    <a:pt x="4903236" y="0"/>
                  </a:lnTo>
                  <a:lnTo>
                    <a:pt x="4903236" y="1354667"/>
                  </a:lnTo>
                  <a:lnTo>
                    <a:pt x="0" y="1354667"/>
                  </a:lnTo>
                  <a:close/>
                </a:path>
              </a:pathLst>
            </a:custGeom>
            <a:gradFill rotWithShape="true">
              <a:gsLst>
                <a:gs pos="0">
                  <a:srgbClr val="003060">
                    <a:alpha val="100000"/>
                  </a:srgbClr>
                </a:gs>
                <a:gs pos="100000">
                  <a:srgbClr val="003060">
                    <a:alpha val="0"/>
                  </a:srgbClr>
                </a:gs>
              </a:gsLst>
              <a:lin ang="5400000"/>
            </a:gradFill>
          </p:spPr>
        </p:sp>
        <p:sp>
          <p:nvSpPr>
            <p:cNvPr name="TextBox 6" id="6"/>
            <p:cNvSpPr txBox="true"/>
            <p:nvPr/>
          </p:nvSpPr>
          <p:spPr>
            <a:xfrm>
              <a:off x="0" y="-57150"/>
              <a:ext cx="4903236" cy="1411817"/>
            </a:xfrm>
            <a:prstGeom prst="rect">
              <a:avLst/>
            </a:prstGeom>
          </p:spPr>
          <p:txBody>
            <a:bodyPr anchor="ctr" rtlCol="false" tIns="50800" lIns="50800" bIns="50800" rIns="50800"/>
            <a:lstStyle/>
            <a:p>
              <a:pPr algn="ctr">
                <a:lnSpc>
                  <a:spcPts val="3500"/>
                </a:lnSpc>
              </a:pPr>
            </a:p>
          </p:txBody>
        </p:sp>
      </p:grpSp>
      <p:grpSp>
        <p:nvGrpSpPr>
          <p:cNvPr name="Group 7" id="7"/>
          <p:cNvGrpSpPr/>
          <p:nvPr/>
        </p:nvGrpSpPr>
        <p:grpSpPr>
          <a:xfrm rot="0">
            <a:off x="-164488" y="0"/>
            <a:ext cx="18616976" cy="4469130"/>
            <a:chOff x="0" y="0"/>
            <a:chExt cx="2884257" cy="692385"/>
          </a:xfrm>
        </p:grpSpPr>
        <p:sp>
          <p:nvSpPr>
            <p:cNvPr name="Freeform 8" id="8"/>
            <p:cNvSpPr/>
            <p:nvPr/>
          </p:nvSpPr>
          <p:spPr>
            <a:xfrm flipH="false" flipV="false" rot="0">
              <a:off x="0" y="0"/>
              <a:ext cx="2884257" cy="692385"/>
            </a:xfrm>
            <a:custGeom>
              <a:avLst/>
              <a:gdLst/>
              <a:ahLst/>
              <a:cxnLst/>
              <a:rect r="r" b="b" t="t" l="l"/>
              <a:pathLst>
                <a:path h="692385" w="2884257">
                  <a:moveTo>
                    <a:pt x="0" y="0"/>
                  </a:moveTo>
                  <a:lnTo>
                    <a:pt x="2884257" y="0"/>
                  </a:lnTo>
                  <a:lnTo>
                    <a:pt x="2884257" y="692385"/>
                  </a:lnTo>
                  <a:lnTo>
                    <a:pt x="0" y="692385"/>
                  </a:lnTo>
                  <a:close/>
                </a:path>
              </a:pathLst>
            </a:custGeom>
            <a:blipFill>
              <a:blip r:embed="rId5">
                <a:alphaModFix amt="21999"/>
              </a:blip>
              <a:stretch>
                <a:fillRect l="0" t="-91844" r="0" b="-42474"/>
              </a:stretch>
            </a:blipFill>
          </p:spPr>
        </p:sp>
      </p:grpSp>
      <p:sp>
        <p:nvSpPr>
          <p:cNvPr name="Freeform 9" id="9"/>
          <p:cNvSpPr/>
          <p:nvPr/>
        </p:nvSpPr>
        <p:spPr>
          <a:xfrm flipH="true" flipV="false" rot="0">
            <a:off x="16414333" y="241364"/>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flipV="true">
            <a:off x="5752374" y="5563708"/>
            <a:ext cx="0" cy="3908198"/>
          </a:xfrm>
          <a:prstGeom prst="line">
            <a:avLst/>
          </a:prstGeom>
          <a:ln cap="flat" w="38100">
            <a:gradFill>
              <a:gsLst>
                <a:gs pos="0">
                  <a:srgbClr val="003060">
                    <a:alpha val="100000"/>
                  </a:srgbClr>
                </a:gs>
                <a:gs pos="100000">
                  <a:srgbClr val="003060">
                    <a:alpha val="0"/>
                  </a:srgbClr>
                </a:gs>
              </a:gsLst>
              <a:lin ang="5400000"/>
            </a:gradFill>
            <a:prstDash val="solid"/>
            <a:headEnd type="none" len="sm" w="sm"/>
            <a:tailEnd type="none" len="sm" w="sm"/>
          </a:ln>
        </p:spPr>
      </p:sp>
      <p:sp>
        <p:nvSpPr>
          <p:cNvPr name="AutoShape 11" id="11"/>
          <p:cNvSpPr/>
          <p:nvPr/>
        </p:nvSpPr>
        <p:spPr>
          <a:xfrm flipV="true">
            <a:off x="12246127" y="5563708"/>
            <a:ext cx="0" cy="3908198"/>
          </a:xfrm>
          <a:prstGeom prst="line">
            <a:avLst/>
          </a:prstGeom>
          <a:ln cap="flat" w="38100">
            <a:gradFill>
              <a:gsLst>
                <a:gs pos="0">
                  <a:srgbClr val="003060">
                    <a:alpha val="100000"/>
                  </a:srgbClr>
                </a:gs>
                <a:gs pos="100000">
                  <a:srgbClr val="003060">
                    <a:alpha val="0"/>
                  </a:srgbClr>
                </a:gs>
              </a:gsLst>
              <a:lin ang="5400000"/>
            </a:gradFill>
            <a:prstDash val="solid"/>
            <a:headEnd type="none" len="sm" w="sm"/>
            <a:tailEnd type="none" len="sm" w="sm"/>
          </a:ln>
        </p:spPr>
      </p:sp>
      <p:grpSp>
        <p:nvGrpSpPr>
          <p:cNvPr name="Group 12" id="12"/>
          <p:cNvGrpSpPr/>
          <p:nvPr/>
        </p:nvGrpSpPr>
        <p:grpSpPr>
          <a:xfrm rot="0">
            <a:off x="-4716019" y="1221213"/>
            <a:ext cx="8336073" cy="2804902"/>
            <a:chOff x="0" y="0"/>
            <a:chExt cx="2195509" cy="738740"/>
          </a:xfrm>
        </p:grpSpPr>
        <p:sp>
          <p:nvSpPr>
            <p:cNvPr name="Freeform 13" id="13"/>
            <p:cNvSpPr/>
            <p:nvPr/>
          </p:nvSpPr>
          <p:spPr>
            <a:xfrm flipH="false" flipV="false" rot="0">
              <a:off x="0" y="0"/>
              <a:ext cx="2195509" cy="738740"/>
            </a:xfrm>
            <a:custGeom>
              <a:avLst/>
              <a:gdLst/>
              <a:ahLst/>
              <a:cxnLst/>
              <a:rect r="r" b="b" t="t" l="l"/>
              <a:pathLst>
                <a:path h="738740" w="2195509">
                  <a:moveTo>
                    <a:pt x="0" y="0"/>
                  </a:moveTo>
                  <a:lnTo>
                    <a:pt x="2195509" y="0"/>
                  </a:lnTo>
                  <a:lnTo>
                    <a:pt x="2195509" y="738740"/>
                  </a:lnTo>
                  <a:lnTo>
                    <a:pt x="0" y="738740"/>
                  </a:lnTo>
                  <a:close/>
                </a:path>
              </a:pathLst>
            </a:custGeom>
            <a:gradFill rotWithShape="true">
              <a:gsLst>
                <a:gs pos="0">
                  <a:srgbClr val="003060">
                    <a:alpha val="100000"/>
                  </a:srgbClr>
                </a:gs>
                <a:gs pos="100000">
                  <a:srgbClr val="003060">
                    <a:alpha val="0"/>
                  </a:srgbClr>
                </a:gs>
              </a:gsLst>
              <a:lin ang="5400000"/>
            </a:gradFill>
          </p:spPr>
        </p:sp>
        <p:sp>
          <p:nvSpPr>
            <p:cNvPr name="TextBox 14" id="14"/>
            <p:cNvSpPr txBox="true"/>
            <p:nvPr/>
          </p:nvSpPr>
          <p:spPr>
            <a:xfrm>
              <a:off x="0" y="-57150"/>
              <a:ext cx="2195509" cy="795890"/>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8473575" y="4659422"/>
            <a:ext cx="1340850" cy="1439482"/>
          </a:xfrm>
          <a:custGeom>
            <a:avLst/>
            <a:gdLst/>
            <a:ahLst/>
            <a:cxnLst/>
            <a:rect r="r" b="b" t="t" l="l"/>
            <a:pathLst>
              <a:path h="1439482" w="1340850">
                <a:moveTo>
                  <a:pt x="0" y="0"/>
                </a:moveTo>
                <a:lnTo>
                  <a:pt x="1340850" y="0"/>
                </a:lnTo>
                <a:lnTo>
                  <a:pt x="1340850" y="1439482"/>
                </a:lnTo>
                <a:lnTo>
                  <a:pt x="0" y="1439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128465" y="4659422"/>
            <a:ext cx="1335144" cy="1478726"/>
          </a:xfrm>
          <a:custGeom>
            <a:avLst/>
            <a:gdLst/>
            <a:ahLst/>
            <a:cxnLst/>
            <a:rect r="r" b="b" t="t" l="l"/>
            <a:pathLst>
              <a:path h="1478726" w="1335144">
                <a:moveTo>
                  <a:pt x="0" y="0"/>
                </a:moveTo>
                <a:lnTo>
                  <a:pt x="1335144" y="0"/>
                </a:lnTo>
                <a:lnTo>
                  <a:pt x="1335144" y="1478726"/>
                </a:lnTo>
                <a:lnTo>
                  <a:pt x="0" y="14787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4537764" y="4819602"/>
            <a:ext cx="1577615" cy="1279302"/>
          </a:xfrm>
          <a:custGeom>
            <a:avLst/>
            <a:gdLst/>
            <a:ahLst/>
            <a:cxnLst/>
            <a:rect r="r" b="b" t="t" l="l"/>
            <a:pathLst>
              <a:path h="1279302" w="1577615">
                <a:moveTo>
                  <a:pt x="0" y="0"/>
                </a:moveTo>
                <a:lnTo>
                  <a:pt x="1577615" y="0"/>
                </a:lnTo>
                <a:lnTo>
                  <a:pt x="1577615" y="1279302"/>
                </a:lnTo>
                <a:lnTo>
                  <a:pt x="0" y="1279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2539853" y="365189"/>
            <a:ext cx="12786718" cy="3307211"/>
          </a:xfrm>
          <a:prstGeom prst="rect">
            <a:avLst/>
          </a:prstGeom>
        </p:spPr>
        <p:txBody>
          <a:bodyPr anchor="t" rtlCol="false" tIns="0" lIns="0" bIns="0" rIns="0">
            <a:spAutoFit/>
          </a:bodyPr>
          <a:lstStyle/>
          <a:p>
            <a:pPr algn="ctr">
              <a:lnSpc>
                <a:spcPts val="6464"/>
              </a:lnSpc>
            </a:pPr>
            <a:r>
              <a:rPr lang="en-US" b="true" sz="6400" spc="448">
                <a:solidFill>
                  <a:srgbClr val="FFFFFF"/>
                </a:solidFill>
                <a:latin typeface="Garet Bold"/>
                <a:ea typeface="Garet Bold"/>
                <a:cs typeface="Garet Bold"/>
                <a:sym typeface="Garet Bold"/>
              </a:rPr>
              <a:t> IDENTIFICAR SEGMENTOS CLAVE EN LOS QUE LA MARCA VANISH TIENE PRESENCIA</a:t>
            </a:r>
          </a:p>
        </p:txBody>
      </p:sp>
      <p:sp>
        <p:nvSpPr>
          <p:cNvPr name="TextBox 19" id="19"/>
          <p:cNvSpPr txBox="true"/>
          <p:nvPr/>
        </p:nvSpPr>
        <p:spPr>
          <a:xfrm rot="0">
            <a:off x="11498434" y="3927509"/>
            <a:ext cx="7241367" cy="477012"/>
          </a:xfrm>
          <a:prstGeom prst="rect">
            <a:avLst/>
          </a:prstGeom>
        </p:spPr>
        <p:txBody>
          <a:bodyPr anchor="t" rtlCol="false" tIns="0" lIns="0" bIns="0" rIns="0">
            <a:spAutoFit/>
          </a:bodyPr>
          <a:lstStyle/>
          <a:p>
            <a:pPr algn="ctr">
              <a:lnSpc>
                <a:spcPts val="3728"/>
              </a:lnSpc>
            </a:pPr>
            <a:r>
              <a:rPr lang="en-US" sz="3299">
                <a:solidFill>
                  <a:srgbClr val="FFFFFF"/>
                </a:solidFill>
                <a:latin typeface="Open Sans 1"/>
                <a:ea typeface="Open Sans 1"/>
                <a:cs typeface="Open Sans 1"/>
                <a:sym typeface="Open Sans 1"/>
              </a:rPr>
              <a:t>Marcos Saúl Sánchez Martínez</a:t>
            </a:r>
          </a:p>
        </p:txBody>
      </p:sp>
      <p:sp>
        <p:nvSpPr>
          <p:cNvPr name="TextBox 20" id="20"/>
          <p:cNvSpPr txBox="true"/>
          <p:nvPr/>
        </p:nvSpPr>
        <p:spPr>
          <a:xfrm rot="0">
            <a:off x="1253173" y="6365316"/>
            <a:ext cx="3085728" cy="308229"/>
          </a:xfrm>
          <a:prstGeom prst="rect">
            <a:avLst/>
          </a:prstGeom>
        </p:spPr>
        <p:txBody>
          <a:bodyPr anchor="t" rtlCol="false" tIns="0" lIns="0" bIns="0" rIns="0">
            <a:spAutoFit/>
          </a:bodyPr>
          <a:lstStyle/>
          <a:p>
            <a:pPr algn="ctr">
              <a:lnSpc>
                <a:spcPts val="2328"/>
              </a:lnSpc>
            </a:pPr>
            <a:r>
              <a:rPr lang="en-US" b="true" sz="2400">
                <a:solidFill>
                  <a:srgbClr val="003060"/>
                </a:solidFill>
                <a:latin typeface="Garet Bold"/>
                <a:ea typeface="Garet Bold"/>
                <a:cs typeface="Garet Bold"/>
                <a:sym typeface="Garet Bold"/>
              </a:rPr>
              <a:t>DATOS</a:t>
            </a:r>
          </a:p>
        </p:txBody>
      </p:sp>
      <p:sp>
        <p:nvSpPr>
          <p:cNvPr name="TextBox 21" id="21"/>
          <p:cNvSpPr txBox="true"/>
          <p:nvPr/>
        </p:nvSpPr>
        <p:spPr>
          <a:xfrm rot="0">
            <a:off x="7353065" y="6362593"/>
            <a:ext cx="3581870" cy="308229"/>
          </a:xfrm>
          <a:prstGeom prst="rect">
            <a:avLst/>
          </a:prstGeom>
        </p:spPr>
        <p:txBody>
          <a:bodyPr anchor="t" rtlCol="false" tIns="0" lIns="0" bIns="0" rIns="0">
            <a:spAutoFit/>
          </a:bodyPr>
          <a:lstStyle/>
          <a:p>
            <a:pPr algn="ctr">
              <a:lnSpc>
                <a:spcPts val="2328"/>
              </a:lnSpc>
            </a:pPr>
            <a:r>
              <a:rPr lang="en-US" b="true" sz="2400">
                <a:solidFill>
                  <a:srgbClr val="003060"/>
                </a:solidFill>
                <a:latin typeface="Garet Bold"/>
                <a:ea typeface="Garet Bold"/>
                <a:cs typeface="Garet Bold"/>
                <a:sym typeface="Garet Bold"/>
              </a:rPr>
              <a:t>OBJETIVO</a:t>
            </a:r>
          </a:p>
        </p:txBody>
      </p:sp>
      <p:sp>
        <p:nvSpPr>
          <p:cNvPr name="TextBox 22" id="22"/>
          <p:cNvSpPr txBox="true"/>
          <p:nvPr/>
        </p:nvSpPr>
        <p:spPr>
          <a:xfrm rot="0">
            <a:off x="5989032" y="6768875"/>
            <a:ext cx="5888360" cy="379857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1"/>
                <a:ea typeface="Open Sans 1"/>
                <a:cs typeface="Open Sans 1"/>
                <a:sym typeface="Open Sans 1"/>
              </a:rPr>
              <a:t>Nuestro </a:t>
            </a:r>
            <a:r>
              <a:rPr lang="en-US" sz="2700">
                <a:solidFill>
                  <a:srgbClr val="000000"/>
                </a:solidFill>
                <a:latin typeface="Open Sans 1"/>
                <a:ea typeface="Open Sans 1"/>
                <a:cs typeface="Open Sans 1"/>
                <a:sym typeface="Open Sans 1"/>
              </a:rPr>
              <a:t>objetivo será poder clasificar productos y/o regiones en diferentes grupos (clusters), de modo que podamos aprovechar la clasificación para obtener información que nos permita obtener algún tipo de beneficio</a:t>
            </a:r>
          </a:p>
          <a:p>
            <a:pPr algn="ctr">
              <a:lnSpc>
                <a:spcPts val="3780"/>
              </a:lnSpc>
            </a:pPr>
          </a:p>
        </p:txBody>
      </p:sp>
      <p:sp>
        <p:nvSpPr>
          <p:cNvPr name="TextBox 23" id="23"/>
          <p:cNvSpPr txBox="true"/>
          <p:nvPr/>
        </p:nvSpPr>
        <p:spPr>
          <a:xfrm rot="0">
            <a:off x="371075" y="6787845"/>
            <a:ext cx="4973960" cy="332232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1"/>
                <a:ea typeface="Open Sans 1"/>
                <a:cs typeface="Open Sans 1"/>
                <a:sym typeface="Open Sans 1"/>
              </a:rPr>
              <a:t>Seguiremos los procesos de cargar los datos, prepararlos limpiándolos, posteriormente la selección de características para el clustering y por último la creación de nuestro algoritmo.</a:t>
            </a:r>
          </a:p>
        </p:txBody>
      </p:sp>
      <p:sp>
        <p:nvSpPr>
          <p:cNvPr name="TextBox 24" id="24"/>
          <p:cNvSpPr txBox="true"/>
          <p:nvPr/>
        </p:nvSpPr>
        <p:spPr>
          <a:xfrm rot="0">
            <a:off x="13783707" y="6362593"/>
            <a:ext cx="3085728" cy="308229"/>
          </a:xfrm>
          <a:prstGeom prst="rect">
            <a:avLst/>
          </a:prstGeom>
        </p:spPr>
        <p:txBody>
          <a:bodyPr anchor="t" rtlCol="false" tIns="0" lIns="0" bIns="0" rIns="0">
            <a:spAutoFit/>
          </a:bodyPr>
          <a:lstStyle/>
          <a:p>
            <a:pPr algn="ctr">
              <a:lnSpc>
                <a:spcPts val="2328"/>
              </a:lnSpc>
            </a:pPr>
            <a:r>
              <a:rPr lang="en-US" b="true" sz="2400">
                <a:solidFill>
                  <a:srgbClr val="003060"/>
                </a:solidFill>
                <a:latin typeface="Garet Bold"/>
                <a:ea typeface="Garet Bold"/>
                <a:cs typeface="Garet Bold"/>
                <a:sym typeface="Garet Bold"/>
              </a:rPr>
              <a:t>VISUALIZACIÓN</a:t>
            </a:r>
          </a:p>
        </p:txBody>
      </p:sp>
      <p:sp>
        <p:nvSpPr>
          <p:cNvPr name="TextBox 25" id="25"/>
          <p:cNvSpPr txBox="true"/>
          <p:nvPr/>
        </p:nvSpPr>
        <p:spPr>
          <a:xfrm rot="0">
            <a:off x="12484252" y="7113127"/>
            <a:ext cx="5888360" cy="2846070"/>
          </a:xfrm>
          <a:prstGeom prst="rect">
            <a:avLst/>
          </a:prstGeom>
        </p:spPr>
        <p:txBody>
          <a:bodyPr anchor="t" rtlCol="false" tIns="0" lIns="0" bIns="0" rIns="0">
            <a:spAutoFit/>
          </a:bodyPr>
          <a:lstStyle/>
          <a:p>
            <a:pPr algn="ctr">
              <a:lnSpc>
                <a:spcPts val="3780"/>
              </a:lnSpc>
            </a:pPr>
            <a:r>
              <a:rPr lang="en-US" sz="2700">
                <a:solidFill>
                  <a:srgbClr val="000000"/>
                </a:solidFill>
                <a:latin typeface="Open Sans 1"/>
                <a:ea typeface="Open Sans 1"/>
                <a:cs typeface="Open Sans 1"/>
                <a:sym typeface="Open Sans 1"/>
              </a:rPr>
              <a:t>A través de los distintos procesos hechos a los datos obtuvimos resultados de agrupación que nos ayudarán a entender mejor los datos, usaremos gráficas para interpretar mejor esos resultados.</a:t>
            </a:r>
          </a:p>
        </p:txBody>
      </p:sp>
      <p:grpSp>
        <p:nvGrpSpPr>
          <p:cNvPr name="Group 26" id="26"/>
          <p:cNvGrpSpPr/>
          <p:nvPr/>
        </p:nvGrpSpPr>
        <p:grpSpPr>
          <a:xfrm rot="0">
            <a:off x="14440661" y="1169299"/>
            <a:ext cx="8336073" cy="2804902"/>
            <a:chOff x="0" y="0"/>
            <a:chExt cx="2195509" cy="738740"/>
          </a:xfrm>
        </p:grpSpPr>
        <p:sp>
          <p:nvSpPr>
            <p:cNvPr name="Freeform 27" id="27"/>
            <p:cNvSpPr/>
            <p:nvPr/>
          </p:nvSpPr>
          <p:spPr>
            <a:xfrm flipH="false" flipV="false" rot="0">
              <a:off x="0" y="0"/>
              <a:ext cx="2195509" cy="738740"/>
            </a:xfrm>
            <a:custGeom>
              <a:avLst/>
              <a:gdLst/>
              <a:ahLst/>
              <a:cxnLst/>
              <a:rect r="r" b="b" t="t" l="l"/>
              <a:pathLst>
                <a:path h="738740" w="2195509">
                  <a:moveTo>
                    <a:pt x="0" y="0"/>
                  </a:moveTo>
                  <a:lnTo>
                    <a:pt x="2195509" y="0"/>
                  </a:lnTo>
                  <a:lnTo>
                    <a:pt x="2195509" y="738740"/>
                  </a:lnTo>
                  <a:lnTo>
                    <a:pt x="0" y="738740"/>
                  </a:lnTo>
                  <a:close/>
                </a:path>
              </a:pathLst>
            </a:custGeom>
            <a:gradFill rotWithShape="true">
              <a:gsLst>
                <a:gs pos="0">
                  <a:srgbClr val="003060">
                    <a:alpha val="100000"/>
                  </a:srgbClr>
                </a:gs>
                <a:gs pos="100000">
                  <a:srgbClr val="003060">
                    <a:alpha val="0"/>
                  </a:srgbClr>
                </a:gs>
              </a:gsLst>
              <a:lin ang="5400000"/>
            </a:gradFill>
          </p:spPr>
        </p:sp>
        <p:sp>
          <p:nvSpPr>
            <p:cNvPr name="TextBox 28" id="28"/>
            <p:cNvSpPr txBox="true"/>
            <p:nvPr/>
          </p:nvSpPr>
          <p:spPr>
            <a:xfrm>
              <a:off x="0" y="-57150"/>
              <a:ext cx="2195509" cy="795890"/>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258300"/>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336043"/>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4422"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6249903" y="1037908"/>
            <a:ext cx="8013025" cy="1654302"/>
          </a:xfrm>
          <a:custGeom>
            <a:avLst/>
            <a:gdLst/>
            <a:ahLst/>
            <a:cxnLst/>
            <a:rect r="r" b="b" t="t" l="l"/>
            <a:pathLst>
              <a:path h="1654302" w="8013025">
                <a:moveTo>
                  <a:pt x="0" y="0"/>
                </a:moveTo>
                <a:lnTo>
                  <a:pt x="8013025" y="0"/>
                </a:lnTo>
                <a:lnTo>
                  <a:pt x="8013025" y="1654302"/>
                </a:lnTo>
                <a:lnTo>
                  <a:pt x="0" y="1654302"/>
                </a:lnTo>
                <a:lnTo>
                  <a:pt x="0" y="0"/>
                </a:lnTo>
                <a:close/>
              </a:path>
            </a:pathLst>
          </a:custGeom>
          <a:blipFill>
            <a:blip r:embed="rId6"/>
            <a:stretch>
              <a:fillRect l="0" t="0" r="0" b="0"/>
            </a:stretch>
          </a:blipFill>
          <a:ln w="9525" cap="sq">
            <a:solidFill>
              <a:srgbClr val="000000"/>
            </a:solidFill>
            <a:prstDash val="solid"/>
            <a:miter/>
          </a:ln>
        </p:spPr>
      </p:sp>
      <p:sp>
        <p:nvSpPr>
          <p:cNvPr name="Freeform 12" id="12"/>
          <p:cNvSpPr/>
          <p:nvPr/>
        </p:nvSpPr>
        <p:spPr>
          <a:xfrm flipH="false" flipV="false" rot="0">
            <a:off x="6249903" y="2773172"/>
            <a:ext cx="5043532" cy="7195481"/>
          </a:xfrm>
          <a:custGeom>
            <a:avLst/>
            <a:gdLst/>
            <a:ahLst/>
            <a:cxnLst/>
            <a:rect r="r" b="b" t="t" l="l"/>
            <a:pathLst>
              <a:path h="7195481" w="5043532">
                <a:moveTo>
                  <a:pt x="0" y="0"/>
                </a:moveTo>
                <a:lnTo>
                  <a:pt x="5043533" y="0"/>
                </a:lnTo>
                <a:lnTo>
                  <a:pt x="5043533" y="7195482"/>
                </a:lnTo>
                <a:lnTo>
                  <a:pt x="0" y="7195482"/>
                </a:lnTo>
                <a:lnTo>
                  <a:pt x="0" y="0"/>
                </a:lnTo>
                <a:close/>
              </a:path>
            </a:pathLst>
          </a:custGeom>
          <a:blipFill>
            <a:blip r:embed="rId7"/>
            <a:stretch>
              <a:fillRect l="0" t="0" r="-74129" b="0"/>
            </a:stretch>
          </a:blipFill>
          <a:ln w="9525" cap="sq">
            <a:solidFill>
              <a:srgbClr val="000000"/>
            </a:solidFill>
            <a:prstDash val="solid"/>
            <a:miter/>
          </a:ln>
        </p:spPr>
      </p:sp>
      <p:sp>
        <p:nvSpPr>
          <p:cNvPr name="Freeform 13" id="13"/>
          <p:cNvSpPr/>
          <p:nvPr/>
        </p:nvSpPr>
        <p:spPr>
          <a:xfrm flipH="false" flipV="false" rot="0">
            <a:off x="11293436" y="9554972"/>
            <a:ext cx="3763372" cy="413681"/>
          </a:xfrm>
          <a:custGeom>
            <a:avLst/>
            <a:gdLst/>
            <a:ahLst/>
            <a:cxnLst/>
            <a:rect r="r" b="b" t="t" l="l"/>
            <a:pathLst>
              <a:path h="413681" w="3763372">
                <a:moveTo>
                  <a:pt x="0" y="0"/>
                </a:moveTo>
                <a:lnTo>
                  <a:pt x="3763372" y="0"/>
                </a:lnTo>
                <a:lnTo>
                  <a:pt x="3763372" y="413682"/>
                </a:lnTo>
                <a:lnTo>
                  <a:pt x="0" y="413682"/>
                </a:lnTo>
                <a:lnTo>
                  <a:pt x="0" y="0"/>
                </a:lnTo>
                <a:close/>
              </a:path>
            </a:pathLst>
          </a:custGeom>
          <a:blipFill>
            <a:blip r:embed="rId7"/>
            <a:stretch>
              <a:fillRect l="-132825" t="-1639378" r="-535" b="0"/>
            </a:stretch>
          </a:blipFill>
          <a:ln cap="sq">
            <a:noFill/>
            <a:prstDash val="solid"/>
            <a:miter/>
          </a:ln>
        </p:spPr>
      </p:sp>
      <p:sp>
        <p:nvSpPr>
          <p:cNvPr name="Freeform 14" id="14"/>
          <p:cNvSpPr/>
          <p:nvPr/>
        </p:nvSpPr>
        <p:spPr>
          <a:xfrm flipH="false" flipV="false" rot="0">
            <a:off x="11497287" y="3103806"/>
            <a:ext cx="6631697" cy="6238916"/>
          </a:xfrm>
          <a:custGeom>
            <a:avLst/>
            <a:gdLst/>
            <a:ahLst/>
            <a:cxnLst/>
            <a:rect r="r" b="b" t="t" l="l"/>
            <a:pathLst>
              <a:path h="6238916" w="6631697">
                <a:moveTo>
                  <a:pt x="0" y="0"/>
                </a:moveTo>
                <a:lnTo>
                  <a:pt x="6631698" y="0"/>
                </a:lnTo>
                <a:lnTo>
                  <a:pt x="6631698" y="6238916"/>
                </a:lnTo>
                <a:lnTo>
                  <a:pt x="0" y="6238916"/>
                </a:lnTo>
                <a:lnTo>
                  <a:pt x="0" y="0"/>
                </a:lnTo>
                <a:close/>
              </a:path>
            </a:pathLst>
          </a:custGeom>
          <a:blipFill>
            <a:blip r:embed="rId8"/>
            <a:stretch>
              <a:fillRect l="-48260" t="-302" r="0" b="-302"/>
            </a:stretch>
          </a:blipFill>
          <a:ln w="9525" cap="sq">
            <a:solidFill>
              <a:srgbClr val="000000"/>
            </a:solidFill>
            <a:prstDash val="solid"/>
            <a:miter/>
          </a:ln>
        </p:spPr>
      </p:sp>
      <p:sp>
        <p:nvSpPr>
          <p:cNvPr name="TextBox 15" id="15"/>
          <p:cNvSpPr txBox="true"/>
          <p:nvPr/>
        </p:nvSpPr>
        <p:spPr>
          <a:xfrm rot="0">
            <a:off x="241366" y="147188"/>
            <a:ext cx="9259571" cy="809757"/>
          </a:xfrm>
          <a:prstGeom prst="rect">
            <a:avLst/>
          </a:prstGeom>
        </p:spPr>
        <p:txBody>
          <a:bodyPr anchor="t" rtlCol="false" tIns="0" lIns="0" bIns="0" rIns="0">
            <a:spAutoFit/>
          </a:bodyPr>
          <a:lstStyle/>
          <a:p>
            <a:pPr algn="l">
              <a:lnSpc>
                <a:spcPts val="6014"/>
              </a:lnSpc>
            </a:pPr>
            <a:r>
              <a:rPr lang="en-US" b="true" sz="6200">
                <a:solidFill>
                  <a:srgbClr val="4B85BD"/>
                </a:solidFill>
                <a:latin typeface="Garet Bold"/>
                <a:ea typeface="Garet Bold"/>
                <a:cs typeface="Garet Bold"/>
                <a:sym typeface="Garet Bold"/>
              </a:rPr>
              <a:t>CODIFICAR DATOS</a:t>
            </a:r>
          </a:p>
        </p:txBody>
      </p:sp>
      <p:sp>
        <p:nvSpPr>
          <p:cNvPr name="TextBox 16" id="16"/>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7" id="17"/>
          <p:cNvSpPr txBox="true"/>
          <p:nvPr/>
        </p:nvSpPr>
        <p:spPr>
          <a:xfrm rot="0">
            <a:off x="84422" y="914083"/>
            <a:ext cx="6174674" cy="7910195"/>
          </a:xfrm>
          <a:prstGeom prst="rect">
            <a:avLst/>
          </a:prstGeom>
        </p:spPr>
        <p:txBody>
          <a:bodyPr anchor="t" rtlCol="false" tIns="0" lIns="0" bIns="0" rIns="0">
            <a:spAutoFit/>
          </a:bodyPr>
          <a:lstStyle/>
          <a:p>
            <a:pPr algn="l">
              <a:lnSpc>
                <a:spcPts val="4479"/>
              </a:lnSpc>
            </a:pPr>
            <a:r>
              <a:rPr lang="en-US" sz="3199">
                <a:solidFill>
                  <a:srgbClr val="000000"/>
                </a:solidFill>
                <a:latin typeface="Consolas"/>
                <a:ea typeface="Consolas"/>
                <a:cs typeface="Consolas"/>
                <a:sym typeface="Consolas"/>
              </a:rPr>
              <a:t>Para codificar los datos usaremos la librería de sklearn.preprocessing: LabelEncoder.</a:t>
            </a:r>
          </a:p>
          <a:p>
            <a:pPr algn="l">
              <a:lnSpc>
                <a:spcPts val="4479"/>
              </a:lnSpc>
            </a:pPr>
            <a:r>
              <a:rPr lang="en-US" sz="3199">
                <a:solidFill>
                  <a:srgbClr val="000000"/>
                </a:solidFill>
                <a:latin typeface="Consolas"/>
                <a:ea typeface="Consolas"/>
                <a:cs typeface="Consolas"/>
                <a:sym typeface="Consolas"/>
              </a:rPr>
              <a:t>Esto debido a que para los algoritmos de clustering que usaremos no procesa cadenas de texto (columnas de tipo objeto). Usamos un mapeo para las columnas que tenemos con muchos datos diferentes, como la columna que contiene las marcas (BRAND).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5490930" y="158349"/>
            <a:ext cx="1575593" cy="750555"/>
          </a:xfrm>
          <a:custGeom>
            <a:avLst/>
            <a:gdLst/>
            <a:ahLst/>
            <a:cxnLst/>
            <a:rect r="r" b="b" t="t" l="l"/>
            <a:pathLst>
              <a:path h="750555" w="1575593">
                <a:moveTo>
                  <a:pt x="1575593" y="0"/>
                </a:moveTo>
                <a:lnTo>
                  <a:pt x="0" y="0"/>
                </a:lnTo>
                <a:lnTo>
                  <a:pt x="0" y="750555"/>
                </a:lnTo>
                <a:lnTo>
                  <a:pt x="1575593" y="750555"/>
                </a:lnTo>
                <a:lnTo>
                  <a:pt x="15755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91272" y="9241423"/>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312010" y="4343626"/>
            <a:ext cx="8186017" cy="3746423"/>
          </a:xfrm>
          <a:custGeom>
            <a:avLst/>
            <a:gdLst/>
            <a:ahLst/>
            <a:cxnLst/>
            <a:rect r="r" b="b" t="t" l="l"/>
            <a:pathLst>
              <a:path h="3746423" w="8186017">
                <a:moveTo>
                  <a:pt x="0" y="0"/>
                </a:moveTo>
                <a:lnTo>
                  <a:pt x="8186017" y="0"/>
                </a:lnTo>
                <a:lnTo>
                  <a:pt x="8186017" y="3746423"/>
                </a:lnTo>
                <a:lnTo>
                  <a:pt x="0" y="3746423"/>
                </a:lnTo>
                <a:lnTo>
                  <a:pt x="0" y="0"/>
                </a:lnTo>
                <a:close/>
              </a:path>
            </a:pathLst>
          </a:custGeom>
          <a:blipFill>
            <a:blip r:embed="rId6"/>
            <a:stretch>
              <a:fillRect l="0" t="0" r="0" b="0"/>
            </a:stretch>
          </a:blipFill>
          <a:ln w="9525" cap="sq">
            <a:solidFill>
              <a:srgbClr val="000000"/>
            </a:solidFill>
            <a:prstDash val="solid"/>
            <a:miter/>
          </a:ln>
        </p:spPr>
      </p:sp>
      <p:sp>
        <p:nvSpPr>
          <p:cNvPr name="Freeform 12" id="12"/>
          <p:cNvSpPr/>
          <p:nvPr/>
        </p:nvSpPr>
        <p:spPr>
          <a:xfrm flipH="false" flipV="false" rot="0">
            <a:off x="8863946" y="3789300"/>
            <a:ext cx="8867794" cy="6343187"/>
          </a:xfrm>
          <a:custGeom>
            <a:avLst/>
            <a:gdLst/>
            <a:ahLst/>
            <a:cxnLst/>
            <a:rect r="r" b="b" t="t" l="l"/>
            <a:pathLst>
              <a:path h="6343187" w="8867794">
                <a:moveTo>
                  <a:pt x="0" y="0"/>
                </a:moveTo>
                <a:lnTo>
                  <a:pt x="8867794" y="0"/>
                </a:lnTo>
                <a:lnTo>
                  <a:pt x="8867794" y="6343187"/>
                </a:lnTo>
                <a:lnTo>
                  <a:pt x="0" y="6343187"/>
                </a:lnTo>
                <a:lnTo>
                  <a:pt x="0" y="0"/>
                </a:lnTo>
                <a:close/>
              </a:path>
            </a:pathLst>
          </a:custGeom>
          <a:blipFill>
            <a:blip r:embed="rId7"/>
            <a:stretch>
              <a:fillRect l="0" t="0" r="-69805" b="0"/>
            </a:stretch>
          </a:blipFill>
        </p:spPr>
      </p:sp>
      <p:sp>
        <p:nvSpPr>
          <p:cNvPr name="TextBox 13" id="13"/>
          <p:cNvSpPr txBox="true"/>
          <p:nvPr/>
        </p:nvSpPr>
        <p:spPr>
          <a:xfrm rot="0">
            <a:off x="1137553" y="353922"/>
            <a:ext cx="716235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ESTANDARIZAR LOS DATOS:</a:t>
            </a:r>
          </a:p>
        </p:txBody>
      </p:sp>
      <p:sp>
        <p:nvSpPr>
          <p:cNvPr name="TextBox 14" id="14"/>
          <p:cNvSpPr txBox="true"/>
          <p:nvPr/>
        </p:nvSpPr>
        <p:spPr>
          <a:xfrm rot="0">
            <a:off x="2297475" y="9396396"/>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
        <p:nvSpPr>
          <p:cNvPr name="TextBox 15" id="15"/>
          <p:cNvSpPr txBox="true"/>
          <p:nvPr/>
        </p:nvSpPr>
        <p:spPr>
          <a:xfrm rot="0">
            <a:off x="1191272" y="1198500"/>
            <a:ext cx="15875251" cy="2181225"/>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Utilizamos un método de escalado, como StandardScaler de Scikit-learn, para estandarizar las características seleccionadas. </a:t>
            </a:r>
          </a:p>
          <a:p>
            <a:pPr algn="l">
              <a:lnSpc>
                <a:spcPts val="4200"/>
              </a:lnSpc>
            </a:pPr>
            <a:r>
              <a:rPr lang="en-US" sz="3000">
                <a:solidFill>
                  <a:srgbClr val="000000"/>
                </a:solidFill>
                <a:latin typeface="Consolas"/>
                <a:ea typeface="Consolas"/>
                <a:cs typeface="Consolas"/>
                <a:sym typeface="Consolas"/>
              </a:rPr>
              <a:t>Esto es crucial, ya que nuestro modelo de agrupación (K-means) se ve afectado por las diferentes escalas de los datos.</a:t>
            </a:r>
          </a:p>
        </p:txBody>
      </p:sp>
      <p:sp>
        <p:nvSpPr>
          <p:cNvPr name="TextBox 16" id="16"/>
          <p:cNvSpPr txBox="true"/>
          <p:nvPr/>
        </p:nvSpPr>
        <p:spPr>
          <a:xfrm rot="0">
            <a:off x="12235683" y="2990471"/>
            <a:ext cx="8308814" cy="389254"/>
          </a:xfrm>
          <a:prstGeom prst="rect">
            <a:avLst/>
          </a:prstGeom>
        </p:spPr>
        <p:txBody>
          <a:bodyPr anchor="t" rtlCol="false" tIns="0" lIns="0" bIns="0" rIns="0">
            <a:spAutoFit/>
          </a:bodyPr>
          <a:lstStyle/>
          <a:p>
            <a:pPr algn="just">
              <a:lnSpc>
                <a:spcPts val="3220"/>
              </a:lnSpc>
            </a:pPr>
            <a:r>
              <a:rPr lang="en-US" sz="2300">
                <a:solidFill>
                  <a:srgbClr val="A6A6A6"/>
                </a:solidFill>
                <a:latin typeface="Garet"/>
                <a:ea typeface="Garet"/>
                <a:cs typeface="Garet"/>
                <a:sym typeface="Garet"/>
              </a:rPr>
              <a:t>Datos proporcionados por EBAC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6471503" y="9468794"/>
            <a:ext cx="1575593" cy="750555"/>
          </a:xfrm>
          <a:custGeom>
            <a:avLst/>
            <a:gdLst/>
            <a:ahLst/>
            <a:cxnLst/>
            <a:rect r="r" b="b" t="t" l="l"/>
            <a:pathLst>
              <a:path h="750555" w="1575593">
                <a:moveTo>
                  <a:pt x="1575594" y="0"/>
                </a:moveTo>
                <a:lnTo>
                  <a:pt x="0" y="0"/>
                </a:lnTo>
                <a:lnTo>
                  <a:pt x="0" y="750555"/>
                </a:lnTo>
                <a:lnTo>
                  <a:pt x="1575594" y="750555"/>
                </a:lnTo>
                <a:lnTo>
                  <a:pt x="15755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4422" y="9241423"/>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3694963" y="2851785"/>
            <a:ext cx="10682496" cy="806226"/>
          </a:xfrm>
          <a:custGeom>
            <a:avLst/>
            <a:gdLst/>
            <a:ahLst/>
            <a:cxnLst/>
            <a:rect r="r" b="b" t="t" l="l"/>
            <a:pathLst>
              <a:path h="806226" w="10682496">
                <a:moveTo>
                  <a:pt x="0" y="0"/>
                </a:moveTo>
                <a:lnTo>
                  <a:pt x="10682495" y="0"/>
                </a:lnTo>
                <a:lnTo>
                  <a:pt x="10682495" y="806226"/>
                </a:lnTo>
                <a:lnTo>
                  <a:pt x="0" y="806226"/>
                </a:lnTo>
                <a:lnTo>
                  <a:pt x="0" y="0"/>
                </a:lnTo>
                <a:close/>
              </a:path>
            </a:pathLst>
          </a:custGeom>
          <a:blipFill>
            <a:blip r:embed="rId6"/>
            <a:stretch>
              <a:fillRect l="0" t="0" r="0" b="0"/>
            </a:stretch>
          </a:blipFill>
        </p:spPr>
      </p:sp>
      <p:sp>
        <p:nvSpPr>
          <p:cNvPr name="Freeform 12" id="12"/>
          <p:cNvSpPr/>
          <p:nvPr/>
        </p:nvSpPr>
        <p:spPr>
          <a:xfrm flipH="false" flipV="false" rot="0">
            <a:off x="1244279" y="7015219"/>
            <a:ext cx="16015021" cy="1608815"/>
          </a:xfrm>
          <a:custGeom>
            <a:avLst/>
            <a:gdLst/>
            <a:ahLst/>
            <a:cxnLst/>
            <a:rect r="r" b="b" t="t" l="l"/>
            <a:pathLst>
              <a:path h="1608815" w="16015021">
                <a:moveTo>
                  <a:pt x="0" y="0"/>
                </a:moveTo>
                <a:lnTo>
                  <a:pt x="16015021" y="0"/>
                </a:lnTo>
                <a:lnTo>
                  <a:pt x="16015021" y="1608815"/>
                </a:lnTo>
                <a:lnTo>
                  <a:pt x="0" y="1608815"/>
                </a:lnTo>
                <a:lnTo>
                  <a:pt x="0" y="0"/>
                </a:lnTo>
                <a:close/>
              </a:path>
            </a:pathLst>
          </a:custGeom>
          <a:blipFill>
            <a:blip r:embed="rId7"/>
            <a:stretch>
              <a:fillRect l="0" t="0" r="0" b="0"/>
            </a:stretch>
          </a:blipFill>
        </p:spPr>
      </p:sp>
      <p:sp>
        <p:nvSpPr>
          <p:cNvPr name="TextBox 13" id="13"/>
          <p:cNvSpPr txBox="true"/>
          <p:nvPr/>
        </p:nvSpPr>
        <p:spPr>
          <a:xfrm rot="0">
            <a:off x="1191272" y="244074"/>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APLICACIÓN DE CLUSTERING CON K-MEANS:</a:t>
            </a:r>
          </a:p>
        </p:txBody>
      </p:sp>
      <p:sp>
        <p:nvSpPr>
          <p:cNvPr name="TextBox 14" id="14"/>
          <p:cNvSpPr txBox="true"/>
          <p:nvPr/>
        </p:nvSpPr>
        <p:spPr>
          <a:xfrm rot="0">
            <a:off x="1191272" y="9364613"/>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
        <p:nvSpPr>
          <p:cNvPr name="TextBox 15" id="15"/>
          <p:cNvSpPr txBox="true"/>
          <p:nvPr/>
        </p:nvSpPr>
        <p:spPr>
          <a:xfrm rot="0">
            <a:off x="1191272" y="895350"/>
            <a:ext cx="15875251" cy="1956435"/>
          </a:xfrm>
          <a:prstGeom prst="rect">
            <a:avLst/>
          </a:prstGeom>
        </p:spPr>
        <p:txBody>
          <a:bodyPr anchor="t" rtlCol="false" tIns="0" lIns="0" bIns="0" rIns="0">
            <a:spAutoFit/>
          </a:bodyPr>
          <a:lstStyle/>
          <a:p>
            <a:pPr algn="l">
              <a:lnSpc>
                <a:spcPts val="5040"/>
              </a:lnSpc>
            </a:pPr>
            <a:r>
              <a:rPr lang="en-US" sz="3600">
                <a:solidFill>
                  <a:srgbClr val="000000"/>
                </a:solidFill>
                <a:latin typeface="Consolas"/>
                <a:ea typeface="Consolas"/>
                <a:cs typeface="Consolas"/>
                <a:sym typeface="Consolas"/>
              </a:rPr>
              <a:t>Para el primer momento del clustering, usaremos un número pequeño de clusters y el algoritmo K-Means de la la siguiente libreria: </a:t>
            </a:r>
          </a:p>
        </p:txBody>
      </p:sp>
      <p:sp>
        <p:nvSpPr>
          <p:cNvPr name="TextBox 16" id="16"/>
          <p:cNvSpPr txBox="true"/>
          <p:nvPr/>
        </p:nvSpPr>
        <p:spPr>
          <a:xfrm rot="0">
            <a:off x="7938533" y="9022983"/>
            <a:ext cx="8308814" cy="389254"/>
          </a:xfrm>
          <a:prstGeom prst="rect">
            <a:avLst/>
          </a:prstGeom>
        </p:spPr>
        <p:txBody>
          <a:bodyPr anchor="t" rtlCol="false" tIns="0" lIns="0" bIns="0" rIns="0">
            <a:spAutoFit/>
          </a:bodyPr>
          <a:lstStyle/>
          <a:p>
            <a:pPr algn="just">
              <a:lnSpc>
                <a:spcPts val="3220"/>
              </a:lnSpc>
            </a:pPr>
            <a:r>
              <a:rPr lang="en-US" sz="2300">
                <a:solidFill>
                  <a:srgbClr val="A6A6A6"/>
                </a:solidFill>
                <a:latin typeface="Garet"/>
                <a:ea typeface="Garet"/>
                <a:cs typeface="Garet"/>
                <a:sym typeface="Garet"/>
              </a:rPr>
              <a:t>Gráfica en la siguiente diapositiva --&gt;</a:t>
            </a:r>
          </a:p>
        </p:txBody>
      </p:sp>
      <p:sp>
        <p:nvSpPr>
          <p:cNvPr name="TextBox 17" id="17"/>
          <p:cNvSpPr txBox="true"/>
          <p:nvPr/>
        </p:nvSpPr>
        <p:spPr>
          <a:xfrm rot="0">
            <a:off x="1206374" y="4077709"/>
            <a:ext cx="15875251" cy="2594610"/>
          </a:xfrm>
          <a:prstGeom prst="rect">
            <a:avLst/>
          </a:prstGeom>
        </p:spPr>
        <p:txBody>
          <a:bodyPr anchor="t" rtlCol="false" tIns="0" lIns="0" bIns="0" rIns="0">
            <a:spAutoFit/>
          </a:bodyPr>
          <a:lstStyle/>
          <a:p>
            <a:pPr algn="l">
              <a:lnSpc>
                <a:spcPts val="5040"/>
              </a:lnSpc>
            </a:pPr>
            <a:r>
              <a:rPr lang="en-US" sz="3600">
                <a:solidFill>
                  <a:srgbClr val="000000"/>
                </a:solidFill>
                <a:latin typeface="Consolas"/>
                <a:ea typeface="Consolas"/>
                <a:cs typeface="Consolas"/>
                <a:sym typeface="Consolas"/>
              </a:rPr>
              <a:t>En el código de debajo declaramos el uso de 4 clusters y un random_state para que nuestros resultados sean reproducibles, con .fit_predict hacemos que el algoritmo agrupe las cosas que concidera similiares de acuerdo con sus centroides.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16101662" y="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800401" y="851562"/>
            <a:ext cx="9435438" cy="9435438"/>
          </a:xfrm>
          <a:custGeom>
            <a:avLst/>
            <a:gdLst/>
            <a:ahLst/>
            <a:cxnLst/>
            <a:rect r="r" b="b" t="t" l="l"/>
            <a:pathLst>
              <a:path h="9435438" w="9435438">
                <a:moveTo>
                  <a:pt x="0" y="0"/>
                </a:moveTo>
                <a:lnTo>
                  <a:pt x="9435438" y="0"/>
                </a:lnTo>
                <a:lnTo>
                  <a:pt x="9435438" y="9435438"/>
                </a:lnTo>
                <a:lnTo>
                  <a:pt x="0" y="9435438"/>
                </a:lnTo>
                <a:lnTo>
                  <a:pt x="0" y="0"/>
                </a:lnTo>
                <a:close/>
              </a:path>
            </a:pathLst>
          </a:custGeom>
          <a:blipFill>
            <a:blip r:embed="rId4"/>
            <a:stretch>
              <a:fillRect l="0" t="0" r="0" b="0"/>
            </a:stretch>
          </a:blipFill>
        </p:spPr>
      </p:sp>
      <p:sp>
        <p:nvSpPr>
          <p:cNvPr name="TextBox 11" id="11"/>
          <p:cNvSpPr txBox="true"/>
          <p:nvPr/>
        </p:nvSpPr>
        <p:spPr>
          <a:xfrm rot="0">
            <a:off x="1191272" y="244074"/>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APLICACIÓN DE CLUSTERING CON K-MEANS:</a:t>
            </a:r>
          </a:p>
        </p:txBody>
      </p:sp>
      <p:sp>
        <p:nvSpPr>
          <p:cNvPr name="TextBox 12" id="12"/>
          <p:cNvSpPr txBox="true"/>
          <p:nvPr/>
        </p:nvSpPr>
        <p:spPr>
          <a:xfrm rot="0">
            <a:off x="13183255" y="53674"/>
            <a:ext cx="2766855" cy="78930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3" id="13"/>
          <p:cNvSpPr txBox="true"/>
          <p:nvPr/>
        </p:nvSpPr>
        <p:spPr>
          <a:xfrm rot="0">
            <a:off x="10235839" y="1056379"/>
            <a:ext cx="6907836" cy="8622412"/>
          </a:xfrm>
          <a:prstGeom prst="rect">
            <a:avLst/>
          </a:prstGeom>
        </p:spPr>
        <p:txBody>
          <a:bodyPr anchor="t" rtlCol="false" tIns="0" lIns="0" bIns="0" rIns="0">
            <a:spAutoFit/>
          </a:bodyPr>
          <a:lstStyle/>
          <a:p>
            <a:pPr algn="just">
              <a:lnSpc>
                <a:spcPts val="5648"/>
              </a:lnSpc>
            </a:pPr>
            <a:r>
              <a:rPr lang="en-US" sz="4034">
                <a:solidFill>
                  <a:srgbClr val="000000"/>
                </a:solidFill>
                <a:latin typeface="Consolas"/>
                <a:ea typeface="Consolas"/>
                <a:cs typeface="Consolas"/>
                <a:sym typeface="Consolas"/>
              </a:rPr>
              <a:t>Este fue el resultado del código descrito en la parte anterior, no se llega a apreciar el Cluster2 posiblemente a que se encuentre en la misma posición de algún otro. </a:t>
            </a:r>
          </a:p>
          <a:p>
            <a:pPr algn="just">
              <a:lnSpc>
                <a:spcPts val="5648"/>
              </a:lnSpc>
            </a:pPr>
            <a:r>
              <a:rPr lang="en-US" sz="4034">
                <a:solidFill>
                  <a:srgbClr val="000000"/>
                </a:solidFill>
                <a:latin typeface="Consolas"/>
                <a:ea typeface="Consolas"/>
                <a:cs typeface="Consolas"/>
                <a:sym typeface="Consolas"/>
              </a:rPr>
              <a:t>Usaremos pruebas distintas para averiguar cuál será el mejor número de Clusters.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929306" cy="10820284"/>
            <a:chOff x="0" y="0"/>
            <a:chExt cx="244755" cy="2849787"/>
          </a:xfrm>
        </p:grpSpPr>
        <p:sp>
          <p:nvSpPr>
            <p:cNvPr name="Freeform 4" id="4"/>
            <p:cNvSpPr/>
            <p:nvPr/>
          </p:nvSpPr>
          <p:spPr>
            <a:xfrm flipH="false" flipV="false" rot="0">
              <a:off x="0" y="0"/>
              <a:ext cx="244755" cy="2849787"/>
            </a:xfrm>
            <a:custGeom>
              <a:avLst/>
              <a:gdLst/>
              <a:ahLst/>
              <a:cxnLst/>
              <a:rect r="r" b="b" t="t" l="l"/>
              <a:pathLst>
                <a:path h="2849787" w="244755">
                  <a:moveTo>
                    <a:pt x="122378" y="0"/>
                  </a:moveTo>
                  <a:lnTo>
                    <a:pt x="122378" y="0"/>
                  </a:lnTo>
                  <a:cubicBezTo>
                    <a:pt x="154834" y="0"/>
                    <a:pt x="185962" y="12893"/>
                    <a:pt x="208912" y="35844"/>
                  </a:cubicBezTo>
                  <a:cubicBezTo>
                    <a:pt x="231862" y="58794"/>
                    <a:pt x="244755" y="89921"/>
                    <a:pt x="244755" y="122378"/>
                  </a:cubicBezTo>
                  <a:lnTo>
                    <a:pt x="244755" y="2727409"/>
                  </a:lnTo>
                  <a:cubicBezTo>
                    <a:pt x="244755" y="2759866"/>
                    <a:pt x="231862" y="2790993"/>
                    <a:pt x="208912" y="2813943"/>
                  </a:cubicBezTo>
                  <a:cubicBezTo>
                    <a:pt x="185962" y="2836894"/>
                    <a:pt x="154834" y="2849787"/>
                    <a:pt x="122378" y="2849787"/>
                  </a:cubicBezTo>
                  <a:lnTo>
                    <a:pt x="122378" y="2849787"/>
                  </a:lnTo>
                  <a:cubicBezTo>
                    <a:pt x="89921" y="2849787"/>
                    <a:pt x="58794" y="2836894"/>
                    <a:pt x="35844" y="2813943"/>
                  </a:cubicBezTo>
                  <a:cubicBezTo>
                    <a:pt x="12893" y="2790993"/>
                    <a:pt x="0" y="2759866"/>
                    <a:pt x="0" y="2727409"/>
                  </a:cubicBezTo>
                  <a:lnTo>
                    <a:pt x="0" y="122378"/>
                  </a:lnTo>
                  <a:cubicBezTo>
                    <a:pt x="0" y="89921"/>
                    <a:pt x="12893" y="58794"/>
                    <a:pt x="35844" y="35844"/>
                  </a:cubicBezTo>
                  <a:cubicBezTo>
                    <a:pt x="58794" y="12893"/>
                    <a:pt x="89921" y="0"/>
                    <a:pt x="122378"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44755"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7320504" y="1366550"/>
            <a:ext cx="10655486" cy="2389357"/>
          </a:xfrm>
          <a:custGeom>
            <a:avLst/>
            <a:gdLst/>
            <a:ahLst/>
            <a:cxnLst/>
            <a:rect r="r" b="b" t="t" l="l"/>
            <a:pathLst>
              <a:path h="2389357" w="10655486">
                <a:moveTo>
                  <a:pt x="0" y="0"/>
                </a:moveTo>
                <a:lnTo>
                  <a:pt x="10655486" y="0"/>
                </a:lnTo>
                <a:lnTo>
                  <a:pt x="10655486" y="2389356"/>
                </a:lnTo>
                <a:lnTo>
                  <a:pt x="0" y="2389356"/>
                </a:lnTo>
                <a:lnTo>
                  <a:pt x="0" y="0"/>
                </a:lnTo>
                <a:close/>
              </a:path>
            </a:pathLst>
          </a:custGeom>
          <a:blipFill>
            <a:blip r:embed="rId4"/>
            <a:stretch>
              <a:fillRect l="0" t="0" r="0" b="-5102"/>
            </a:stretch>
          </a:blipFill>
          <a:ln w="9525" cap="sq">
            <a:solidFill>
              <a:srgbClr val="000000"/>
            </a:solidFill>
            <a:prstDash val="solid"/>
            <a:miter/>
          </a:ln>
        </p:spPr>
      </p:sp>
      <p:sp>
        <p:nvSpPr>
          <p:cNvPr name="Freeform 11" id="11"/>
          <p:cNvSpPr/>
          <p:nvPr/>
        </p:nvSpPr>
        <p:spPr>
          <a:xfrm flipH="false" flipV="false" rot="0">
            <a:off x="10266732" y="3851156"/>
            <a:ext cx="7401392" cy="2275529"/>
          </a:xfrm>
          <a:custGeom>
            <a:avLst/>
            <a:gdLst/>
            <a:ahLst/>
            <a:cxnLst/>
            <a:rect r="r" b="b" t="t" l="l"/>
            <a:pathLst>
              <a:path h="2275529" w="7401392">
                <a:moveTo>
                  <a:pt x="0" y="0"/>
                </a:moveTo>
                <a:lnTo>
                  <a:pt x="7401392" y="0"/>
                </a:lnTo>
                <a:lnTo>
                  <a:pt x="7401392" y="2275530"/>
                </a:lnTo>
                <a:lnTo>
                  <a:pt x="0" y="2275530"/>
                </a:lnTo>
                <a:lnTo>
                  <a:pt x="0" y="0"/>
                </a:lnTo>
                <a:close/>
              </a:path>
            </a:pathLst>
          </a:custGeom>
          <a:blipFill>
            <a:blip r:embed="rId5"/>
            <a:stretch>
              <a:fillRect l="-244" t="0" r="-244" b="-60520"/>
            </a:stretch>
          </a:blipFill>
          <a:ln w="9525" cap="sq">
            <a:solidFill>
              <a:srgbClr val="000000"/>
            </a:solidFill>
            <a:prstDash val="solid"/>
            <a:miter/>
          </a:ln>
        </p:spPr>
      </p:sp>
      <p:sp>
        <p:nvSpPr>
          <p:cNvPr name="Freeform 12" id="12"/>
          <p:cNvSpPr/>
          <p:nvPr/>
        </p:nvSpPr>
        <p:spPr>
          <a:xfrm flipH="false" flipV="false" rot="0">
            <a:off x="657975" y="2561228"/>
            <a:ext cx="6044704" cy="6022037"/>
          </a:xfrm>
          <a:custGeom>
            <a:avLst/>
            <a:gdLst/>
            <a:ahLst/>
            <a:cxnLst/>
            <a:rect r="r" b="b" t="t" l="l"/>
            <a:pathLst>
              <a:path h="6022037" w="6044704">
                <a:moveTo>
                  <a:pt x="0" y="0"/>
                </a:moveTo>
                <a:lnTo>
                  <a:pt x="6044705" y="0"/>
                </a:lnTo>
                <a:lnTo>
                  <a:pt x="6044705" y="6022037"/>
                </a:lnTo>
                <a:lnTo>
                  <a:pt x="0" y="6022037"/>
                </a:lnTo>
                <a:lnTo>
                  <a:pt x="0" y="0"/>
                </a:lnTo>
                <a:close/>
              </a:path>
            </a:pathLst>
          </a:custGeom>
          <a:blipFill>
            <a:blip r:embed="rId6"/>
            <a:stretch>
              <a:fillRect l="0" t="0" r="0" b="0"/>
            </a:stretch>
          </a:blipFill>
        </p:spPr>
      </p:sp>
      <p:sp>
        <p:nvSpPr>
          <p:cNvPr name="TextBox 13" id="13"/>
          <p:cNvSpPr txBox="true"/>
          <p:nvPr/>
        </p:nvSpPr>
        <p:spPr>
          <a:xfrm rot="0">
            <a:off x="657975" y="159620"/>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CRITERIO DE ELECCIÓN SILHOUETTE</a:t>
            </a:r>
          </a:p>
        </p:txBody>
      </p:sp>
      <p:sp>
        <p:nvSpPr>
          <p:cNvPr name="TextBox 14" id="14"/>
          <p:cNvSpPr txBox="true"/>
          <p:nvPr/>
        </p:nvSpPr>
        <p:spPr>
          <a:xfrm rot="0">
            <a:off x="-640682" y="989774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5" id="15"/>
          <p:cNvSpPr txBox="true"/>
          <p:nvPr/>
        </p:nvSpPr>
        <p:spPr>
          <a:xfrm rot="0">
            <a:off x="683369" y="549167"/>
            <a:ext cx="15854668" cy="1478662"/>
          </a:xfrm>
          <a:prstGeom prst="rect">
            <a:avLst/>
          </a:prstGeom>
        </p:spPr>
        <p:txBody>
          <a:bodyPr anchor="t" rtlCol="false" tIns="0" lIns="0" bIns="0" rIns="0">
            <a:spAutoFit/>
          </a:bodyPr>
          <a:lstStyle/>
          <a:p>
            <a:pPr algn="just">
              <a:lnSpc>
                <a:spcPts val="5648"/>
              </a:lnSpc>
            </a:pPr>
            <a:r>
              <a:rPr lang="en-US" sz="4034">
                <a:solidFill>
                  <a:srgbClr val="000000"/>
                </a:solidFill>
                <a:latin typeface="Consolas"/>
                <a:ea typeface="Consolas"/>
                <a:cs typeface="Consolas"/>
                <a:sym typeface="Consolas"/>
              </a:rPr>
              <a:t>Usaremos la librería de sklearn.metrics import silhouette_score.</a:t>
            </a:r>
          </a:p>
        </p:txBody>
      </p:sp>
      <p:sp>
        <p:nvSpPr>
          <p:cNvPr name="TextBox 16" id="16"/>
          <p:cNvSpPr txBox="true"/>
          <p:nvPr/>
        </p:nvSpPr>
        <p:spPr>
          <a:xfrm rot="0">
            <a:off x="6702680" y="3901469"/>
            <a:ext cx="3361842" cy="3014979"/>
          </a:xfrm>
          <a:prstGeom prst="rect">
            <a:avLst/>
          </a:prstGeom>
        </p:spPr>
        <p:txBody>
          <a:bodyPr anchor="t" rtlCol="false" tIns="0" lIns="0" bIns="0" rIns="0">
            <a:spAutoFit/>
          </a:bodyPr>
          <a:lstStyle/>
          <a:p>
            <a:pPr algn="just">
              <a:lnSpc>
                <a:spcPts val="3920"/>
              </a:lnSpc>
            </a:pPr>
            <a:r>
              <a:rPr lang="en-US" sz="2800">
                <a:solidFill>
                  <a:srgbClr val="000000"/>
                </a:solidFill>
                <a:latin typeface="Consolas"/>
                <a:ea typeface="Consolas"/>
                <a:cs typeface="Consolas"/>
                <a:sym typeface="Consolas"/>
              </a:rPr>
              <a:t>Podemos observar como al final nuestro algoritmo terminó haciendo dos cluster uno</a:t>
            </a:r>
          </a:p>
          <a:p>
            <a:pPr algn="just">
              <a:lnSpc>
                <a:spcPts val="3920"/>
              </a:lnSpc>
            </a:pPr>
          </a:p>
        </p:txBody>
      </p:sp>
      <p:sp>
        <p:nvSpPr>
          <p:cNvPr name="TextBox 17" id="17"/>
          <p:cNvSpPr txBox="true"/>
          <p:nvPr/>
        </p:nvSpPr>
        <p:spPr>
          <a:xfrm rot="0">
            <a:off x="6702680" y="6488636"/>
            <a:ext cx="10763234" cy="2519679"/>
          </a:xfrm>
          <a:prstGeom prst="rect">
            <a:avLst/>
          </a:prstGeom>
        </p:spPr>
        <p:txBody>
          <a:bodyPr anchor="t" rtlCol="false" tIns="0" lIns="0" bIns="0" rIns="0">
            <a:spAutoFit/>
          </a:bodyPr>
          <a:lstStyle/>
          <a:p>
            <a:pPr algn="just">
              <a:lnSpc>
                <a:spcPts val="3920"/>
              </a:lnSpc>
            </a:pPr>
            <a:r>
              <a:rPr lang="en-US" sz="2800">
                <a:solidFill>
                  <a:srgbClr val="000000"/>
                </a:solidFill>
                <a:latin typeface="Consolas"/>
                <a:ea typeface="Consolas"/>
                <a:cs typeface="Consolas"/>
                <a:sym typeface="Consolas"/>
              </a:rPr>
              <a:t>donde esta el área TOTAL AUTOS SCANNING MEXICO y el otro donde están todas las demás áreas, esto debido a la gran importancia de sus ventas, que son mucho mayores en comparación a las demás como</a:t>
            </a:r>
          </a:p>
          <a:p>
            <a:pPr algn="just">
              <a:lnSpc>
                <a:spcPts val="39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7841457" y="2912437"/>
            <a:ext cx="817854" cy="720378"/>
            <a:chOff x="0" y="0"/>
            <a:chExt cx="215402" cy="189729"/>
          </a:xfrm>
        </p:grpSpPr>
        <p:sp>
          <p:nvSpPr>
            <p:cNvPr name="Freeform 4" id="4"/>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01</a:t>
              </a:r>
            </a:p>
          </p:txBody>
        </p:sp>
      </p:grpSp>
      <p:grpSp>
        <p:nvGrpSpPr>
          <p:cNvPr name="Group 6" id="6"/>
          <p:cNvGrpSpPr/>
          <p:nvPr/>
        </p:nvGrpSpPr>
        <p:grpSpPr>
          <a:xfrm rot="0">
            <a:off x="7841457" y="3743425"/>
            <a:ext cx="817854" cy="720378"/>
            <a:chOff x="0" y="0"/>
            <a:chExt cx="215402" cy="189729"/>
          </a:xfrm>
        </p:grpSpPr>
        <p:sp>
          <p:nvSpPr>
            <p:cNvPr name="Freeform 7" id="7"/>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02</a:t>
              </a:r>
            </a:p>
          </p:txBody>
        </p:sp>
      </p:grpSp>
      <p:grpSp>
        <p:nvGrpSpPr>
          <p:cNvPr name="Group 9" id="9"/>
          <p:cNvGrpSpPr/>
          <p:nvPr/>
        </p:nvGrpSpPr>
        <p:grpSpPr>
          <a:xfrm rot="0">
            <a:off x="7841457" y="4578103"/>
            <a:ext cx="817854" cy="720378"/>
            <a:chOff x="0" y="0"/>
            <a:chExt cx="215402" cy="189729"/>
          </a:xfrm>
        </p:grpSpPr>
        <p:sp>
          <p:nvSpPr>
            <p:cNvPr name="Freeform 10" id="10"/>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1" id="11"/>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03</a:t>
              </a:r>
            </a:p>
          </p:txBody>
        </p:sp>
      </p:grpSp>
      <p:grpSp>
        <p:nvGrpSpPr>
          <p:cNvPr name="Group 12" id="12"/>
          <p:cNvGrpSpPr/>
          <p:nvPr/>
        </p:nvGrpSpPr>
        <p:grpSpPr>
          <a:xfrm rot="0">
            <a:off x="7841457" y="5412781"/>
            <a:ext cx="817854" cy="720378"/>
            <a:chOff x="0" y="0"/>
            <a:chExt cx="215402" cy="189729"/>
          </a:xfrm>
        </p:grpSpPr>
        <p:sp>
          <p:nvSpPr>
            <p:cNvPr name="Freeform 13" id="13"/>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4" id="14"/>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04</a:t>
              </a:r>
            </a:p>
          </p:txBody>
        </p:sp>
      </p:grpSp>
      <p:grpSp>
        <p:nvGrpSpPr>
          <p:cNvPr name="Group 15" id="15"/>
          <p:cNvGrpSpPr/>
          <p:nvPr/>
        </p:nvGrpSpPr>
        <p:grpSpPr>
          <a:xfrm rot="0">
            <a:off x="7841457" y="6247460"/>
            <a:ext cx="817854" cy="720378"/>
            <a:chOff x="0" y="0"/>
            <a:chExt cx="215402" cy="189729"/>
          </a:xfrm>
        </p:grpSpPr>
        <p:sp>
          <p:nvSpPr>
            <p:cNvPr name="Freeform 16" id="16"/>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17" id="17"/>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05</a:t>
              </a:r>
            </a:p>
          </p:txBody>
        </p:sp>
      </p:grpSp>
      <p:grpSp>
        <p:nvGrpSpPr>
          <p:cNvPr name="Group 18" id="18"/>
          <p:cNvGrpSpPr/>
          <p:nvPr/>
        </p:nvGrpSpPr>
        <p:grpSpPr>
          <a:xfrm rot="0">
            <a:off x="7841457" y="7082138"/>
            <a:ext cx="817854" cy="720378"/>
            <a:chOff x="0" y="0"/>
            <a:chExt cx="215402" cy="189729"/>
          </a:xfrm>
        </p:grpSpPr>
        <p:sp>
          <p:nvSpPr>
            <p:cNvPr name="Freeform 19" id="19"/>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20" id="20"/>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06</a:t>
              </a:r>
            </a:p>
          </p:txBody>
        </p:sp>
      </p:grpSp>
      <p:grpSp>
        <p:nvGrpSpPr>
          <p:cNvPr name="Group 21" id="21"/>
          <p:cNvGrpSpPr/>
          <p:nvPr/>
        </p:nvGrpSpPr>
        <p:grpSpPr>
          <a:xfrm rot="0">
            <a:off x="7841457" y="7916816"/>
            <a:ext cx="817854" cy="720378"/>
            <a:chOff x="0" y="0"/>
            <a:chExt cx="215402" cy="189729"/>
          </a:xfrm>
        </p:grpSpPr>
        <p:sp>
          <p:nvSpPr>
            <p:cNvPr name="Freeform 22" id="22"/>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23" id="23"/>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07</a:t>
              </a:r>
            </a:p>
          </p:txBody>
        </p:sp>
      </p:grpSp>
      <p:sp>
        <p:nvSpPr>
          <p:cNvPr name="Freeform 24" id="24"/>
          <p:cNvSpPr/>
          <p:nvPr/>
        </p:nvSpPr>
        <p:spPr>
          <a:xfrm flipH="false" flipV="false" rot="0">
            <a:off x="0" y="8243220"/>
            <a:ext cx="3245780" cy="3245780"/>
          </a:xfrm>
          <a:custGeom>
            <a:avLst/>
            <a:gdLst/>
            <a:ahLst/>
            <a:cxnLst/>
            <a:rect r="r" b="b" t="t" l="l"/>
            <a:pathLst>
              <a:path h="3245780" w="3245780">
                <a:moveTo>
                  <a:pt x="0" y="0"/>
                </a:moveTo>
                <a:lnTo>
                  <a:pt x="3245780" y="0"/>
                </a:lnTo>
                <a:lnTo>
                  <a:pt x="3245780" y="3245780"/>
                </a:lnTo>
                <a:lnTo>
                  <a:pt x="0" y="3245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0">
            <a:off x="2651386" y="3177377"/>
            <a:ext cx="4203747" cy="5735273"/>
            <a:chOff x="0" y="0"/>
            <a:chExt cx="1112512" cy="1517827"/>
          </a:xfrm>
        </p:grpSpPr>
        <p:sp>
          <p:nvSpPr>
            <p:cNvPr name="Freeform 26" id="26"/>
            <p:cNvSpPr/>
            <p:nvPr/>
          </p:nvSpPr>
          <p:spPr>
            <a:xfrm flipH="false" flipV="false" rot="0">
              <a:off x="0" y="0"/>
              <a:ext cx="1112512" cy="1517827"/>
            </a:xfrm>
            <a:custGeom>
              <a:avLst/>
              <a:gdLst/>
              <a:ahLst/>
              <a:cxnLst/>
              <a:rect r="r" b="b" t="t" l="l"/>
              <a:pathLst>
                <a:path h="1517827" w="1112512">
                  <a:moveTo>
                    <a:pt x="0" y="0"/>
                  </a:moveTo>
                  <a:lnTo>
                    <a:pt x="1112512" y="0"/>
                  </a:lnTo>
                  <a:lnTo>
                    <a:pt x="1112512" y="1517827"/>
                  </a:lnTo>
                  <a:lnTo>
                    <a:pt x="0" y="1517827"/>
                  </a:lnTo>
                  <a:close/>
                </a:path>
              </a:pathLst>
            </a:custGeom>
            <a:gradFill rotWithShape="true">
              <a:gsLst>
                <a:gs pos="0">
                  <a:srgbClr val="003060">
                    <a:alpha val="100000"/>
                  </a:srgbClr>
                </a:gs>
                <a:gs pos="100000">
                  <a:srgbClr val="003060">
                    <a:alpha val="0"/>
                  </a:srgbClr>
                </a:gs>
              </a:gsLst>
              <a:lin ang="5400000"/>
            </a:gradFill>
          </p:spPr>
        </p:sp>
        <p:sp>
          <p:nvSpPr>
            <p:cNvPr name="TextBox 27" id="27"/>
            <p:cNvSpPr txBox="true"/>
            <p:nvPr/>
          </p:nvSpPr>
          <p:spPr>
            <a:xfrm>
              <a:off x="0" y="-57150"/>
              <a:ext cx="1112512" cy="1574977"/>
            </a:xfrm>
            <a:prstGeom prst="rect">
              <a:avLst/>
            </a:prstGeom>
          </p:spPr>
          <p:txBody>
            <a:bodyPr anchor="ctr" rtlCol="false" tIns="50800" lIns="50800" bIns="50800" rIns="50800"/>
            <a:lstStyle/>
            <a:p>
              <a:pPr algn="ctr">
                <a:lnSpc>
                  <a:spcPts val="3500"/>
                </a:lnSpc>
              </a:pPr>
            </a:p>
          </p:txBody>
        </p:sp>
      </p:grpSp>
      <p:grpSp>
        <p:nvGrpSpPr>
          <p:cNvPr name="Group 28" id="28"/>
          <p:cNvGrpSpPr/>
          <p:nvPr/>
        </p:nvGrpSpPr>
        <p:grpSpPr>
          <a:xfrm rot="0">
            <a:off x="2440002" y="2597312"/>
            <a:ext cx="4203747" cy="6105247"/>
            <a:chOff x="0" y="0"/>
            <a:chExt cx="654419" cy="950435"/>
          </a:xfrm>
        </p:grpSpPr>
        <p:sp>
          <p:nvSpPr>
            <p:cNvPr name="Freeform 29" id="29"/>
            <p:cNvSpPr/>
            <p:nvPr/>
          </p:nvSpPr>
          <p:spPr>
            <a:xfrm flipH="false" flipV="false" rot="0">
              <a:off x="0" y="0"/>
              <a:ext cx="654419" cy="950435"/>
            </a:xfrm>
            <a:custGeom>
              <a:avLst/>
              <a:gdLst/>
              <a:ahLst/>
              <a:cxnLst/>
              <a:rect r="r" b="b" t="t" l="l"/>
              <a:pathLst>
                <a:path h="950435" w="654419">
                  <a:moveTo>
                    <a:pt x="0" y="0"/>
                  </a:moveTo>
                  <a:lnTo>
                    <a:pt x="654419" y="0"/>
                  </a:lnTo>
                  <a:lnTo>
                    <a:pt x="654419" y="950435"/>
                  </a:lnTo>
                  <a:lnTo>
                    <a:pt x="0" y="950435"/>
                  </a:lnTo>
                  <a:close/>
                </a:path>
              </a:pathLst>
            </a:custGeom>
            <a:blipFill>
              <a:blip r:embed="rId5"/>
              <a:stretch>
                <a:fillRect l="-58826" t="0" r="-58826" b="0"/>
              </a:stretch>
            </a:blipFill>
          </p:spPr>
        </p:sp>
      </p:grpSp>
      <p:grpSp>
        <p:nvGrpSpPr>
          <p:cNvPr name="Group 30" id="30"/>
          <p:cNvGrpSpPr/>
          <p:nvPr/>
        </p:nvGrpSpPr>
        <p:grpSpPr>
          <a:xfrm rot="0">
            <a:off x="13963740" y="9392596"/>
            <a:ext cx="4465962" cy="1640349"/>
            <a:chOff x="0" y="0"/>
            <a:chExt cx="1176220" cy="432026"/>
          </a:xfrm>
        </p:grpSpPr>
        <p:sp>
          <p:nvSpPr>
            <p:cNvPr name="Freeform 31" id="31"/>
            <p:cNvSpPr/>
            <p:nvPr/>
          </p:nvSpPr>
          <p:spPr>
            <a:xfrm flipH="false" flipV="false" rot="0">
              <a:off x="0" y="0"/>
              <a:ext cx="1176220" cy="432026"/>
            </a:xfrm>
            <a:custGeom>
              <a:avLst/>
              <a:gdLst/>
              <a:ahLst/>
              <a:cxnLst/>
              <a:rect r="r" b="b" t="t" l="l"/>
              <a:pathLst>
                <a:path h="432026" w="1176220">
                  <a:moveTo>
                    <a:pt x="32937" y="0"/>
                  </a:moveTo>
                  <a:lnTo>
                    <a:pt x="1143283" y="0"/>
                  </a:lnTo>
                  <a:cubicBezTo>
                    <a:pt x="1152019" y="0"/>
                    <a:pt x="1160396" y="3470"/>
                    <a:pt x="1166573" y="9647"/>
                  </a:cubicBezTo>
                  <a:cubicBezTo>
                    <a:pt x="1172750" y="15824"/>
                    <a:pt x="1176220" y="24202"/>
                    <a:pt x="1176220" y="32937"/>
                  </a:cubicBezTo>
                  <a:lnTo>
                    <a:pt x="1176220" y="399089"/>
                  </a:lnTo>
                  <a:cubicBezTo>
                    <a:pt x="1176220" y="407824"/>
                    <a:pt x="1172750" y="416202"/>
                    <a:pt x="1166573" y="422379"/>
                  </a:cubicBezTo>
                  <a:cubicBezTo>
                    <a:pt x="1160396" y="428556"/>
                    <a:pt x="1152019" y="432026"/>
                    <a:pt x="1143283" y="432026"/>
                  </a:cubicBezTo>
                  <a:lnTo>
                    <a:pt x="32937" y="432026"/>
                  </a:lnTo>
                  <a:cubicBezTo>
                    <a:pt x="24202" y="432026"/>
                    <a:pt x="15824" y="428556"/>
                    <a:pt x="9647" y="422379"/>
                  </a:cubicBezTo>
                  <a:cubicBezTo>
                    <a:pt x="3470" y="416202"/>
                    <a:pt x="0" y="407824"/>
                    <a:pt x="0" y="399089"/>
                  </a:cubicBezTo>
                  <a:lnTo>
                    <a:pt x="0" y="32937"/>
                  </a:lnTo>
                  <a:cubicBezTo>
                    <a:pt x="0" y="24202"/>
                    <a:pt x="3470" y="15824"/>
                    <a:pt x="9647" y="9647"/>
                  </a:cubicBezTo>
                  <a:cubicBezTo>
                    <a:pt x="15824" y="3470"/>
                    <a:pt x="24202" y="0"/>
                    <a:pt x="32937" y="0"/>
                  </a:cubicBezTo>
                  <a:close/>
                </a:path>
              </a:pathLst>
            </a:custGeom>
            <a:gradFill rotWithShape="true">
              <a:gsLst>
                <a:gs pos="0">
                  <a:srgbClr val="003060">
                    <a:alpha val="0"/>
                  </a:srgbClr>
                </a:gs>
                <a:gs pos="50000">
                  <a:srgbClr val="003060">
                    <a:alpha val="100000"/>
                  </a:srgbClr>
                </a:gs>
                <a:gs pos="100000">
                  <a:srgbClr val="003060">
                    <a:alpha val="100000"/>
                  </a:srgbClr>
                </a:gs>
              </a:gsLst>
              <a:lin ang="0"/>
            </a:gradFill>
            <a:ln cap="sq">
              <a:noFill/>
              <a:prstDash val="solid"/>
              <a:miter/>
            </a:ln>
          </p:spPr>
        </p:sp>
        <p:sp>
          <p:nvSpPr>
            <p:cNvPr name="TextBox 32" id="32"/>
            <p:cNvSpPr txBox="true"/>
            <p:nvPr/>
          </p:nvSpPr>
          <p:spPr>
            <a:xfrm>
              <a:off x="0" y="-57150"/>
              <a:ext cx="1176220" cy="489176"/>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33" id="33"/>
          <p:cNvGrpSpPr/>
          <p:nvPr/>
        </p:nvGrpSpPr>
        <p:grpSpPr>
          <a:xfrm rot="0">
            <a:off x="9497777" y="-611649"/>
            <a:ext cx="8931924" cy="1640349"/>
            <a:chOff x="0" y="0"/>
            <a:chExt cx="2352441" cy="432026"/>
          </a:xfrm>
        </p:grpSpPr>
        <p:sp>
          <p:nvSpPr>
            <p:cNvPr name="Freeform 34" id="34"/>
            <p:cNvSpPr/>
            <p:nvPr/>
          </p:nvSpPr>
          <p:spPr>
            <a:xfrm flipH="false" flipV="false" rot="0">
              <a:off x="0" y="0"/>
              <a:ext cx="2352441" cy="432026"/>
            </a:xfrm>
            <a:custGeom>
              <a:avLst/>
              <a:gdLst/>
              <a:ahLst/>
              <a:cxnLst/>
              <a:rect r="r" b="b" t="t" l="l"/>
              <a:pathLst>
                <a:path h="432026" w="2352441">
                  <a:moveTo>
                    <a:pt x="16469" y="0"/>
                  </a:moveTo>
                  <a:lnTo>
                    <a:pt x="2335972" y="0"/>
                  </a:lnTo>
                  <a:cubicBezTo>
                    <a:pt x="2345068" y="0"/>
                    <a:pt x="2352441" y="7373"/>
                    <a:pt x="2352441" y="16469"/>
                  </a:cubicBezTo>
                  <a:lnTo>
                    <a:pt x="2352441" y="415557"/>
                  </a:lnTo>
                  <a:cubicBezTo>
                    <a:pt x="2352441" y="419925"/>
                    <a:pt x="2350706" y="424114"/>
                    <a:pt x="2347617" y="427202"/>
                  </a:cubicBezTo>
                  <a:cubicBezTo>
                    <a:pt x="2344529" y="430291"/>
                    <a:pt x="2340340" y="432026"/>
                    <a:pt x="2335972" y="432026"/>
                  </a:cubicBezTo>
                  <a:lnTo>
                    <a:pt x="16469" y="432026"/>
                  </a:lnTo>
                  <a:cubicBezTo>
                    <a:pt x="12101" y="432026"/>
                    <a:pt x="7912" y="430291"/>
                    <a:pt x="4824" y="427202"/>
                  </a:cubicBezTo>
                  <a:cubicBezTo>
                    <a:pt x="1735" y="424114"/>
                    <a:pt x="0" y="419925"/>
                    <a:pt x="0" y="415557"/>
                  </a:cubicBezTo>
                  <a:lnTo>
                    <a:pt x="0" y="16469"/>
                  </a:lnTo>
                  <a:cubicBezTo>
                    <a:pt x="0" y="12101"/>
                    <a:pt x="1735" y="7912"/>
                    <a:pt x="4824" y="4824"/>
                  </a:cubicBezTo>
                  <a:cubicBezTo>
                    <a:pt x="7912" y="1735"/>
                    <a:pt x="12101" y="0"/>
                    <a:pt x="16469" y="0"/>
                  </a:cubicBezTo>
                  <a:close/>
                </a:path>
              </a:pathLst>
            </a:custGeom>
            <a:gradFill rotWithShape="true">
              <a:gsLst>
                <a:gs pos="0">
                  <a:srgbClr val="003060">
                    <a:alpha val="0"/>
                  </a:srgbClr>
                </a:gs>
                <a:gs pos="50000">
                  <a:srgbClr val="003060">
                    <a:alpha val="100000"/>
                  </a:srgbClr>
                </a:gs>
                <a:gs pos="100000">
                  <a:srgbClr val="003060">
                    <a:alpha val="100000"/>
                  </a:srgbClr>
                </a:gs>
              </a:gsLst>
              <a:lin ang="0"/>
            </a:gradFill>
          </p:spPr>
        </p:sp>
        <p:sp>
          <p:nvSpPr>
            <p:cNvPr name="TextBox 35" id="35"/>
            <p:cNvSpPr txBox="true"/>
            <p:nvPr/>
          </p:nvSpPr>
          <p:spPr>
            <a:xfrm>
              <a:off x="0" y="-57150"/>
              <a:ext cx="2352441" cy="489176"/>
            </a:xfrm>
            <a:prstGeom prst="rect">
              <a:avLst/>
            </a:prstGeom>
          </p:spPr>
          <p:txBody>
            <a:bodyPr anchor="ctr" rtlCol="false" tIns="50800" lIns="50800" bIns="50800" rIns="50800"/>
            <a:lstStyle/>
            <a:p>
              <a:pPr algn="ctr">
                <a:lnSpc>
                  <a:spcPts val="3500"/>
                </a:lnSpc>
              </a:pPr>
            </a:p>
          </p:txBody>
        </p:sp>
      </p:grpSp>
      <p:grpSp>
        <p:nvGrpSpPr>
          <p:cNvPr name="Group 36" id="36"/>
          <p:cNvGrpSpPr/>
          <p:nvPr/>
        </p:nvGrpSpPr>
        <p:grpSpPr>
          <a:xfrm rot="0">
            <a:off x="-224164" y="-611649"/>
            <a:ext cx="1637841" cy="3346909"/>
            <a:chOff x="0" y="0"/>
            <a:chExt cx="431365" cy="881491"/>
          </a:xfrm>
        </p:grpSpPr>
        <p:sp>
          <p:nvSpPr>
            <p:cNvPr name="Freeform 37" id="37"/>
            <p:cNvSpPr/>
            <p:nvPr/>
          </p:nvSpPr>
          <p:spPr>
            <a:xfrm flipH="false" flipV="false" rot="0">
              <a:off x="0" y="0"/>
              <a:ext cx="431365" cy="881490"/>
            </a:xfrm>
            <a:custGeom>
              <a:avLst/>
              <a:gdLst/>
              <a:ahLst/>
              <a:cxnLst/>
              <a:rect r="r" b="b" t="t" l="l"/>
              <a:pathLst>
                <a:path h="881490" w="431365">
                  <a:moveTo>
                    <a:pt x="89811" y="0"/>
                  </a:moveTo>
                  <a:lnTo>
                    <a:pt x="341554" y="0"/>
                  </a:lnTo>
                  <a:cubicBezTo>
                    <a:pt x="365374" y="0"/>
                    <a:pt x="388218" y="9462"/>
                    <a:pt x="405060" y="26305"/>
                  </a:cubicBezTo>
                  <a:cubicBezTo>
                    <a:pt x="421903" y="43148"/>
                    <a:pt x="431365" y="65992"/>
                    <a:pt x="431365" y="89811"/>
                  </a:cubicBezTo>
                  <a:lnTo>
                    <a:pt x="431365" y="791679"/>
                  </a:lnTo>
                  <a:cubicBezTo>
                    <a:pt x="431365" y="815499"/>
                    <a:pt x="421903" y="838343"/>
                    <a:pt x="405060" y="855185"/>
                  </a:cubicBezTo>
                  <a:cubicBezTo>
                    <a:pt x="388218" y="872028"/>
                    <a:pt x="365374" y="881490"/>
                    <a:pt x="341554" y="881490"/>
                  </a:cubicBezTo>
                  <a:lnTo>
                    <a:pt x="89811" y="881490"/>
                  </a:lnTo>
                  <a:cubicBezTo>
                    <a:pt x="65992" y="881490"/>
                    <a:pt x="43148" y="872028"/>
                    <a:pt x="26305" y="855185"/>
                  </a:cubicBezTo>
                  <a:cubicBezTo>
                    <a:pt x="9462" y="838343"/>
                    <a:pt x="0" y="815499"/>
                    <a:pt x="0" y="791679"/>
                  </a:cubicBezTo>
                  <a:lnTo>
                    <a:pt x="0" y="89811"/>
                  </a:lnTo>
                  <a:cubicBezTo>
                    <a:pt x="0" y="65992"/>
                    <a:pt x="9462" y="43148"/>
                    <a:pt x="26305" y="26305"/>
                  </a:cubicBezTo>
                  <a:cubicBezTo>
                    <a:pt x="43148" y="9462"/>
                    <a:pt x="65992" y="0"/>
                    <a:pt x="89811" y="0"/>
                  </a:cubicBezTo>
                  <a:close/>
                </a:path>
              </a:pathLst>
            </a:custGeom>
            <a:gradFill rotWithShape="true">
              <a:gsLst>
                <a:gs pos="0">
                  <a:srgbClr val="003060">
                    <a:alpha val="100000"/>
                  </a:srgbClr>
                </a:gs>
                <a:gs pos="100000">
                  <a:srgbClr val="003060">
                    <a:alpha val="0"/>
                  </a:srgbClr>
                </a:gs>
              </a:gsLst>
              <a:lin ang="0"/>
            </a:gradFill>
            <a:ln cap="sq">
              <a:noFill/>
              <a:prstDash val="solid"/>
              <a:miter/>
            </a:ln>
          </p:spPr>
        </p:sp>
        <p:sp>
          <p:nvSpPr>
            <p:cNvPr name="TextBox 38" id="38"/>
            <p:cNvSpPr txBox="true"/>
            <p:nvPr/>
          </p:nvSpPr>
          <p:spPr>
            <a:xfrm>
              <a:off x="0" y="-57150"/>
              <a:ext cx="431365" cy="938641"/>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Freeform 39" id="39"/>
          <p:cNvSpPr/>
          <p:nvPr/>
        </p:nvSpPr>
        <p:spPr>
          <a:xfrm flipH="true" flipV="false" rot="0">
            <a:off x="15418974" y="1792289"/>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1413677" y="844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8"/>
            <a:stretch>
              <a:fillRect l="0" t="0" r="0" b="0"/>
            </a:stretch>
          </a:blipFill>
        </p:spPr>
      </p:sp>
      <p:grpSp>
        <p:nvGrpSpPr>
          <p:cNvPr name="Group 41" id="41"/>
          <p:cNvGrpSpPr/>
          <p:nvPr/>
        </p:nvGrpSpPr>
        <p:grpSpPr>
          <a:xfrm rot="0">
            <a:off x="7841457" y="8751494"/>
            <a:ext cx="817854" cy="720378"/>
            <a:chOff x="0" y="0"/>
            <a:chExt cx="215402" cy="189729"/>
          </a:xfrm>
        </p:grpSpPr>
        <p:sp>
          <p:nvSpPr>
            <p:cNvPr name="Freeform 42" id="42"/>
            <p:cNvSpPr/>
            <p:nvPr/>
          </p:nvSpPr>
          <p:spPr>
            <a:xfrm flipH="false" flipV="false" rot="0">
              <a:off x="0" y="0"/>
              <a:ext cx="215402" cy="189729"/>
            </a:xfrm>
            <a:custGeom>
              <a:avLst/>
              <a:gdLst/>
              <a:ahLst/>
              <a:cxnLst/>
              <a:rect r="r" b="b" t="t" l="l"/>
              <a:pathLst>
                <a:path h="189729" w="215402">
                  <a:moveTo>
                    <a:pt x="94865" y="0"/>
                  </a:moveTo>
                  <a:lnTo>
                    <a:pt x="120537" y="0"/>
                  </a:lnTo>
                  <a:cubicBezTo>
                    <a:pt x="145697" y="0"/>
                    <a:pt x="169826" y="9995"/>
                    <a:pt x="187617" y="27785"/>
                  </a:cubicBezTo>
                  <a:cubicBezTo>
                    <a:pt x="205407" y="45576"/>
                    <a:pt x="215402" y="69705"/>
                    <a:pt x="215402" y="94865"/>
                  </a:cubicBezTo>
                  <a:lnTo>
                    <a:pt x="215402" y="94865"/>
                  </a:lnTo>
                  <a:cubicBezTo>
                    <a:pt x="215402" y="147257"/>
                    <a:pt x="172930" y="189729"/>
                    <a:pt x="120537" y="189729"/>
                  </a:cubicBezTo>
                  <a:lnTo>
                    <a:pt x="94865" y="189729"/>
                  </a:lnTo>
                  <a:cubicBezTo>
                    <a:pt x="69705" y="189729"/>
                    <a:pt x="45576" y="179735"/>
                    <a:pt x="27785" y="161944"/>
                  </a:cubicBezTo>
                  <a:cubicBezTo>
                    <a:pt x="9995" y="144153"/>
                    <a:pt x="0" y="120024"/>
                    <a:pt x="0" y="94865"/>
                  </a:cubicBezTo>
                  <a:lnTo>
                    <a:pt x="0" y="94865"/>
                  </a:lnTo>
                  <a:cubicBezTo>
                    <a:pt x="0" y="69705"/>
                    <a:pt x="9995" y="45576"/>
                    <a:pt x="27785" y="27785"/>
                  </a:cubicBezTo>
                  <a:cubicBezTo>
                    <a:pt x="45576" y="9995"/>
                    <a:pt x="69705" y="0"/>
                    <a:pt x="94865" y="0"/>
                  </a:cubicBezTo>
                  <a:close/>
                </a:path>
              </a:pathLst>
            </a:custGeom>
            <a:gradFill rotWithShape="true">
              <a:gsLst>
                <a:gs pos="0">
                  <a:srgbClr val="003060">
                    <a:alpha val="100000"/>
                  </a:srgbClr>
                </a:gs>
                <a:gs pos="100000">
                  <a:srgbClr val="003060">
                    <a:alpha val="0"/>
                  </a:srgbClr>
                </a:gs>
              </a:gsLst>
              <a:lin ang="5400000"/>
            </a:gradFill>
          </p:spPr>
        </p:sp>
        <p:sp>
          <p:nvSpPr>
            <p:cNvPr name="TextBox 43" id="43"/>
            <p:cNvSpPr txBox="true"/>
            <p:nvPr/>
          </p:nvSpPr>
          <p:spPr>
            <a:xfrm>
              <a:off x="0" y="-57150"/>
              <a:ext cx="215402" cy="246879"/>
            </a:xfrm>
            <a:prstGeom prst="rect">
              <a:avLst/>
            </a:prstGeom>
          </p:spPr>
          <p:txBody>
            <a:bodyPr anchor="ctr" rtlCol="false" tIns="50800" lIns="50800" bIns="50800" rIns="50800"/>
            <a:lstStyle/>
            <a:p>
              <a:pPr algn="ctr">
                <a:lnSpc>
                  <a:spcPts val="3500"/>
                </a:lnSpc>
              </a:pPr>
              <a:r>
                <a:rPr lang="en-US" sz="2500">
                  <a:solidFill>
                    <a:srgbClr val="FFFFFF"/>
                  </a:solidFill>
                  <a:latin typeface="Garet"/>
                  <a:ea typeface="Garet"/>
                  <a:cs typeface="Garet"/>
                  <a:sym typeface="Garet"/>
                </a:rPr>
                <a:t>08</a:t>
              </a:r>
            </a:p>
          </p:txBody>
        </p:sp>
      </p:grpSp>
      <p:sp>
        <p:nvSpPr>
          <p:cNvPr name="TextBox 44" id="44"/>
          <p:cNvSpPr txBox="true"/>
          <p:nvPr/>
        </p:nvSpPr>
        <p:spPr>
          <a:xfrm rot="0">
            <a:off x="2545057" y="160901"/>
            <a:ext cx="1719698"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Proyecto final </a:t>
            </a:r>
          </a:p>
        </p:txBody>
      </p:sp>
      <p:sp>
        <p:nvSpPr>
          <p:cNvPr name="TextBox 45" id="45"/>
          <p:cNvSpPr txBox="true"/>
          <p:nvPr/>
        </p:nvSpPr>
        <p:spPr>
          <a:xfrm rot="0">
            <a:off x="7841457" y="1745249"/>
            <a:ext cx="5845824" cy="862388"/>
          </a:xfrm>
          <a:prstGeom prst="rect">
            <a:avLst/>
          </a:prstGeom>
        </p:spPr>
        <p:txBody>
          <a:bodyPr anchor="t" rtlCol="false" tIns="0" lIns="0" bIns="0" rIns="0">
            <a:spAutoFit/>
          </a:bodyPr>
          <a:lstStyle/>
          <a:p>
            <a:pPr algn="l">
              <a:lnSpc>
                <a:spcPts val="6499"/>
              </a:lnSpc>
            </a:pPr>
            <a:r>
              <a:rPr lang="en-US" b="true" sz="6700">
                <a:solidFill>
                  <a:srgbClr val="003060"/>
                </a:solidFill>
                <a:latin typeface="Garet Bold"/>
                <a:ea typeface="Garet Bold"/>
                <a:cs typeface="Garet Bold"/>
                <a:sym typeface="Garet Bold"/>
              </a:rPr>
              <a:t>INDICE</a:t>
            </a:r>
          </a:p>
        </p:txBody>
      </p:sp>
      <p:sp>
        <p:nvSpPr>
          <p:cNvPr name="TextBox 46" id="46"/>
          <p:cNvSpPr txBox="true"/>
          <p:nvPr/>
        </p:nvSpPr>
        <p:spPr>
          <a:xfrm rot="0">
            <a:off x="8834849" y="3033460"/>
            <a:ext cx="5078197" cy="431874"/>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Introducción al proyecto</a:t>
            </a:r>
          </a:p>
        </p:txBody>
      </p:sp>
      <p:sp>
        <p:nvSpPr>
          <p:cNvPr name="TextBox 47" id="47"/>
          <p:cNvSpPr txBox="true"/>
          <p:nvPr/>
        </p:nvSpPr>
        <p:spPr>
          <a:xfrm rot="0">
            <a:off x="8781130" y="3884434"/>
            <a:ext cx="8032326" cy="396165"/>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 Limpieza y</a:t>
            </a:r>
            <a:r>
              <a:rPr lang="en-US" sz="2400">
                <a:solidFill>
                  <a:srgbClr val="000000"/>
                </a:solidFill>
                <a:latin typeface="Garet"/>
                <a:ea typeface="Garet"/>
                <a:cs typeface="Garet"/>
                <a:sym typeface="Garet"/>
              </a:rPr>
              <a:t> Transformación de Datos con Python</a:t>
            </a:r>
          </a:p>
        </p:txBody>
      </p:sp>
      <p:sp>
        <p:nvSpPr>
          <p:cNvPr name="TextBox 48" id="48"/>
          <p:cNvSpPr txBox="true"/>
          <p:nvPr/>
        </p:nvSpPr>
        <p:spPr>
          <a:xfrm rot="0">
            <a:off x="8834849" y="4690174"/>
            <a:ext cx="9077122" cy="431874"/>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Análisis Ex</a:t>
            </a:r>
            <a:r>
              <a:rPr lang="en-US" sz="2500">
                <a:solidFill>
                  <a:srgbClr val="000000"/>
                </a:solidFill>
                <a:latin typeface="Garet"/>
                <a:ea typeface="Garet"/>
                <a:cs typeface="Garet"/>
                <a:sym typeface="Garet"/>
              </a:rPr>
              <a:t>ploratorio de Datos (EDA) y Visualizaciones</a:t>
            </a:r>
          </a:p>
        </p:txBody>
      </p:sp>
      <p:sp>
        <p:nvSpPr>
          <p:cNvPr name="TextBox 49" id="49"/>
          <p:cNvSpPr txBox="true"/>
          <p:nvPr/>
        </p:nvSpPr>
        <p:spPr>
          <a:xfrm rot="0">
            <a:off x="8781130" y="5531622"/>
            <a:ext cx="9133555" cy="431799"/>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Segmentación de P</a:t>
            </a:r>
            <a:r>
              <a:rPr lang="en-US" sz="2500">
                <a:solidFill>
                  <a:srgbClr val="000000"/>
                </a:solidFill>
                <a:latin typeface="Garet"/>
                <a:ea typeface="Garet"/>
                <a:cs typeface="Garet"/>
                <a:sym typeface="Garet"/>
              </a:rPr>
              <a:t>roductos o Regiones con Clustering</a:t>
            </a:r>
          </a:p>
        </p:txBody>
      </p:sp>
      <p:sp>
        <p:nvSpPr>
          <p:cNvPr name="TextBox 50" id="50"/>
          <p:cNvSpPr txBox="true"/>
          <p:nvPr/>
        </p:nvSpPr>
        <p:spPr>
          <a:xfrm rot="0">
            <a:off x="8834849" y="6373071"/>
            <a:ext cx="7361872" cy="870098"/>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Análisis d</a:t>
            </a:r>
            <a:r>
              <a:rPr lang="en-US" sz="2500">
                <a:solidFill>
                  <a:srgbClr val="000000"/>
                </a:solidFill>
                <a:latin typeface="Garet"/>
                <a:ea typeface="Garet"/>
                <a:cs typeface="Garet"/>
                <a:sym typeface="Garet"/>
              </a:rPr>
              <a:t>e Datos con SQL</a:t>
            </a:r>
          </a:p>
          <a:p>
            <a:pPr algn="l">
              <a:lnSpc>
                <a:spcPts val="3500"/>
              </a:lnSpc>
            </a:pPr>
          </a:p>
        </p:txBody>
      </p:sp>
      <p:sp>
        <p:nvSpPr>
          <p:cNvPr name="TextBox 51" id="51"/>
          <p:cNvSpPr txBox="true"/>
          <p:nvPr/>
        </p:nvSpPr>
        <p:spPr>
          <a:xfrm rot="0">
            <a:off x="8834849" y="7197852"/>
            <a:ext cx="8274059" cy="431874"/>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Creación de un Dashboa</a:t>
            </a:r>
            <a:r>
              <a:rPr lang="en-US" sz="2500">
                <a:solidFill>
                  <a:srgbClr val="000000"/>
                </a:solidFill>
                <a:latin typeface="Garet"/>
                <a:ea typeface="Garet"/>
                <a:cs typeface="Garet"/>
                <a:sym typeface="Garet"/>
              </a:rPr>
              <a:t>rd en PowerBI</a:t>
            </a:r>
          </a:p>
        </p:txBody>
      </p:sp>
      <p:sp>
        <p:nvSpPr>
          <p:cNvPr name="TextBox 52" id="52"/>
          <p:cNvSpPr txBox="true"/>
          <p:nvPr/>
        </p:nvSpPr>
        <p:spPr>
          <a:xfrm rot="0">
            <a:off x="8834849" y="8032531"/>
            <a:ext cx="8274059" cy="431874"/>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Predicción de Ventas con Machine Learning</a:t>
            </a:r>
          </a:p>
        </p:txBody>
      </p:sp>
      <p:sp>
        <p:nvSpPr>
          <p:cNvPr name="TextBox 53" id="53"/>
          <p:cNvSpPr txBox="true"/>
          <p:nvPr/>
        </p:nvSpPr>
        <p:spPr>
          <a:xfrm rot="0">
            <a:off x="8834849" y="8867209"/>
            <a:ext cx="6760988" cy="431874"/>
          </a:xfrm>
          <a:prstGeom prst="rect">
            <a:avLst/>
          </a:prstGeom>
        </p:spPr>
        <p:txBody>
          <a:bodyPr anchor="t" rtlCol="false" tIns="0" lIns="0" bIns="0" rIns="0">
            <a:spAutoFit/>
          </a:bodyPr>
          <a:lstStyle/>
          <a:p>
            <a:pPr algn="l">
              <a:lnSpc>
                <a:spcPts val="3500"/>
              </a:lnSpc>
            </a:pPr>
            <a:r>
              <a:rPr lang="en-US" sz="2500">
                <a:solidFill>
                  <a:srgbClr val="000000"/>
                </a:solidFill>
                <a:latin typeface="Garet"/>
                <a:ea typeface="Garet"/>
                <a:cs typeface="Garet"/>
                <a:sym typeface="Garet"/>
              </a:rPr>
              <a:t>Conclusiones y Recomendaciones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929306" cy="10820284"/>
            <a:chOff x="0" y="0"/>
            <a:chExt cx="244755" cy="2849787"/>
          </a:xfrm>
        </p:grpSpPr>
        <p:sp>
          <p:nvSpPr>
            <p:cNvPr name="Freeform 4" id="4"/>
            <p:cNvSpPr/>
            <p:nvPr/>
          </p:nvSpPr>
          <p:spPr>
            <a:xfrm flipH="false" flipV="false" rot="0">
              <a:off x="0" y="0"/>
              <a:ext cx="244755" cy="2849787"/>
            </a:xfrm>
            <a:custGeom>
              <a:avLst/>
              <a:gdLst/>
              <a:ahLst/>
              <a:cxnLst/>
              <a:rect r="r" b="b" t="t" l="l"/>
              <a:pathLst>
                <a:path h="2849787" w="244755">
                  <a:moveTo>
                    <a:pt x="122378" y="0"/>
                  </a:moveTo>
                  <a:lnTo>
                    <a:pt x="122378" y="0"/>
                  </a:lnTo>
                  <a:cubicBezTo>
                    <a:pt x="154834" y="0"/>
                    <a:pt x="185962" y="12893"/>
                    <a:pt x="208912" y="35844"/>
                  </a:cubicBezTo>
                  <a:cubicBezTo>
                    <a:pt x="231862" y="58794"/>
                    <a:pt x="244755" y="89921"/>
                    <a:pt x="244755" y="122378"/>
                  </a:cubicBezTo>
                  <a:lnTo>
                    <a:pt x="244755" y="2727409"/>
                  </a:lnTo>
                  <a:cubicBezTo>
                    <a:pt x="244755" y="2759866"/>
                    <a:pt x="231862" y="2790993"/>
                    <a:pt x="208912" y="2813943"/>
                  </a:cubicBezTo>
                  <a:cubicBezTo>
                    <a:pt x="185962" y="2836894"/>
                    <a:pt x="154834" y="2849787"/>
                    <a:pt x="122378" y="2849787"/>
                  </a:cubicBezTo>
                  <a:lnTo>
                    <a:pt x="122378" y="2849787"/>
                  </a:lnTo>
                  <a:cubicBezTo>
                    <a:pt x="89921" y="2849787"/>
                    <a:pt x="58794" y="2836894"/>
                    <a:pt x="35844" y="2813943"/>
                  </a:cubicBezTo>
                  <a:cubicBezTo>
                    <a:pt x="12893" y="2790993"/>
                    <a:pt x="0" y="2759866"/>
                    <a:pt x="0" y="2727409"/>
                  </a:cubicBezTo>
                  <a:lnTo>
                    <a:pt x="0" y="122378"/>
                  </a:lnTo>
                  <a:cubicBezTo>
                    <a:pt x="0" y="89921"/>
                    <a:pt x="12893" y="58794"/>
                    <a:pt x="35844" y="35844"/>
                  </a:cubicBezTo>
                  <a:cubicBezTo>
                    <a:pt x="58794" y="12893"/>
                    <a:pt x="89921" y="0"/>
                    <a:pt x="122378"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44755"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8019976" y="-170383"/>
            <a:ext cx="1433381" cy="9428683"/>
            <a:chOff x="0" y="0"/>
            <a:chExt cx="377516" cy="2483275"/>
          </a:xfrm>
        </p:grpSpPr>
        <p:sp>
          <p:nvSpPr>
            <p:cNvPr name="Freeform 7" id="7"/>
            <p:cNvSpPr/>
            <p:nvPr/>
          </p:nvSpPr>
          <p:spPr>
            <a:xfrm flipH="false" flipV="false" rot="0">
              <a:off x="0" y="0"/>
              <a:ext cx="377516" cy="2483275"/>
            </a:xfrm>
            <a:custGeom>
              <a:avLst/>
              <a:gdLst/>
              <a:ahLst/>
              <a:cxnLst/>
              <a:rect r="r" b="b" t="t" l="l"/>
              <a:pathLst>
                <a:path h="2483275" w="377516">
                  <a:moveTo>
                    <a:pt x="86419" y="0"/>
                  </a:moveTo>
                  <a:lnTo>
                    <a:pt x="291097" y="0"/>
                  </a:lnTo>
                  <a:cubicBezTo>
                    <a:pt x="338825" y="0"/>
                    <a:pt x="377516" y="38691"/>
                    <a:pt x="377516" y="86419"/>
                  </a:cubicBezTo>
                  <a:lnTo>
                    <a:pt x="377516" y="2396856"/>
                  </a:lnTo>
                  <a:cubicBezTo>
                    <a:pt x="377516" y="2444584"/>
                    <a:pt x="338825" y="2483275"/>
                    <a:pt x="291097" y="2483275"/>
                  </a:cubicBezTo>
                  <a:lnTo>
                    <a:pt x="86419" y="2483275"/>
                  </a:lnTo>
                  <a:cubicBezTo>
                    <a:pt x="38691" y="2483275"/>
                    <a:pt x="0" y="2444584"/>
                    <a:pt x="0" y="23968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25404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523482" y="850092"/>
            <a:ext cx="7447917" cy="7655567"/>
          </a:xfrm>
          <a:custGeom>
            <a:avLst/>
            <a:gdLst/>
            <a:ahLst/>
            <a:cxnLst/>
            <a:rect r="r" b="b" t="t" l="l"/>
            <a:pathLst>
              <a:path h="7655567" w="7447917">
                <a:moveTo>
                  <a:pt x="0" y="0"/>
                </a:moveTo>
                <a:lnTo>
                  <a:pt x="7447916" y="0"/>
                </a:lnTo>
                <a:lnTo>
                  <a:pt x="7447916" y="7655567"/>
                </a:lnTo>
                <a:lnTo>
                  <a:pt x="0" y="7655567"/>
                </a:lnTo>
                <a:lnTo>
                  <a:pt x="0" y="0"/>
                </a:lnTo>
                <a:close/>
              </a:path>
            </a:pathLst>
          </a:custGeom>
          <a:blipFill>
            <a:blip r:embed="rId4"/>
            <a:stretch>
              <a:fillRect l="0" t="-167" r="0" b="0"/>
            </a:stretch>
          </a:blipFill>
        </p:spPr>
      </p:sp>
      <p:sp>
        <p:nvSpPr>
          <p:cNvPr name="TextBox 11" id="11"/>
          <p:cNvSpPr txBox="true"/>
          <p:nvPr/>
        </p:nvSpPr>
        <p:spPr>
          <a:xfrm rot="0">
            <a:off x="657975" y="159620"/>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CLUSTERING CLIENTES</a:t>
            </a:r>
          </a:p>
        </p:txBody>
      </p:sp>
      <p:sp>
        <p:nvSpPr>
          <p:cNvPr name="TextBox 12" id="12"/>
          <p:cNvSpPr txBox="true"/>
          <p:nvPr/>
        </p:nvSpPr>
        <p:spPr>
          <a:xfrm rot="0">
            <a:off x="-640682" y="989774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3" id="13"/>
          <p:cNvSpPr txBox="true"/>
          <p:nvPr/>
        </p:nvSpPr>
        <p:spPr>
          <a:xfrm rot="0">
            <a:off x="8066648" y="89434"/>
            <a:ext cx="9859221" cy="8804274"/>
          </a:xfrm>
          <a:prstGeom prst="rect">
            <a:avLst/>
          </a:prstGeom>
        </p:spPr>
        <p:txBody>
          <a:bodyPr anchor="t" rtlCol="false" tIns="0" lIns="0" bIns="0" rIns="0">
            <a:spAutoFit/>
          </a:bodyPr>
          <a:lstStyle/>
          <a:p>
            <a:pPr algn="ctr">
              <a:lnSpc>
                <a:spcPts val="3500"/>
              </a:lnSpc>
              <a:spcBef>
                <a:spcPct val="0"/>
              </a:spcBef>
            </a:pPr>
            <a:r>
              <a:rPr lang="en-US" b="true" sz="2500" i="true" u="sng">
                <a:solidFill>
                  <a:srgbClr val="000000"/>
                </a:solidFill>
                <a:latin typeface="Consolas Bold Italics"/>
                <a:ea typeface="Consolas Bold Italics"/>
                <a:cs typeface="Consolas Bold Italics"/>
                <a:sym typeface="Consolas Bold Italics"/>
              </a:rPr>
              <a:t>Cluster 0:</a:t>
            </a:r>
          </a:p>
          <a:p>
            <a:pPr algn="ctr">
              <a:lnSpc>
                <a:spcPts val="3500"/>
              </a:lnSpc>
              <a:spcBef>
                <a:spcPct val="0"/>
              </a:spcBef>
            </a:pPr>
            <a:r>
              <a:rPr lang="en-US" sz="2500">
                <a:solidFill>
                  <a:srgbClr val="000000"/>
                </a:solidFill>
                <a:latin typeface="Consolas"/>
                <a:ea typeface="Consolas"/>
                <a:cs typeface="Consolas"/>
                <a:sym typeface="Consolas"/>
              </a:rPr>
              <a:t>- Distribución muy estrecha: la caja del boxplot es pequeña, lo que indica baja variabilidad.</a:t>
            </a:r>
          </a:p>
          <a:p>
            <a:pPr algn="ctr">
              <a:lnSpc>
                <a:spcPts val="3500"/>
              </a:lnSpc>
              <a:spcBef>
                <a:spcPct val="0"/>
              </a:spcBef>
            </a:pPr>
            <a:r>
              <a:rPr lang="en-US" sz="2500">
                <a:solidFill>
                  <a:srgbClr val="000000"/>
                </a:solidFill>
                <a:latin typeface="Consolas"/>
                <a:ea typeface="Consolas"/>
                <a:cs typeface="Consolas"/>
                <a:sym typeface="Consolas"/>
              </a:rPr>
              <a:t>- Valores bajos: tanto el ingreso como el score están concentrados cerca de cero.</a:t>
            </a:r>
          </a:p>
          <a:p>
            <a:pPr algn="ctr">
              <a:lnSpc>
                <a:spcPts val="3500"/>
              </a:lnSpc>
              <a:spcBef>
                <a:spcPct val="0"/>
              </a:spcBef>
            </a:pPr>
            <a:r>
              <a:rPr lang="en-US" sz="2500">
                <a:solidFill>
                  <a:srgbClr val="000000"/>
                </a:solidFill>
                <a:latin typeface="Consolas"/>
                <a:ea typeface="Consolas"/>
                <a:cs typeface="Consolas"/>
                <a:sym typeface="Consolas"/>
              </a:rPr>
              <a:t>- Muchos outliers: hay clientes que se desvían bastante del grupo, pero la mayoría está en el rango bajo.</a:t>
            </a:r>
          </a:p>
          <a:p>
            <a:pPr algn="ctr">
              <a:lnSpc>
                <a:spcPts val="3500"/>
              </a:lnSpc>
              <a:spcBef>
                <a:spcPct val="0"/>
              </a:spcBef>
            </a:pPr>
            <a:r>
              <a:rPr lang="en-US" sz="2500">
                <a:solidFill>
                  <a:srgbClr val="000000"/>
                </a:solidFill>
                <a:latin typeface="Consolas"/>
                <a:ea typeface="Consolas"/>
                <a:cs typeface="Consolas"/>
                <a:sym typeface="Consolas"/>
              </a:rPr>
              <a:t> </a:t>
            </a:r>
            <a:r>
              <a:rPr lang="en-US" b="true" sz="2500" i="true">
                <a:solidFill>
                  <a:srgbClr val="000000"/>
                </a:solidFill>
                <a:latin typeface="Consolas Bold Italics"/>
                <a:ea typeface="Consolas Bold Italics"/>
                <a:cs typeface="Consolas Bold Italics"/>
                <a:sym typeface="Consolas Bold Italics"/>
              </a:rPr>
              <a:t>Interpretación:</a:t>
            </a:r>
            <a:r>
              <a:rPr lang="en-US" sz="2500">
                <a:solidFill>
                  <a:srgbClr val="000000"/>
                </a:solidFill>
                <a:latin typeface="Consolas"/>
                <a:ea typeface="Consolas"/>
                <a:cs typeface="Consolas"/>
                <a:sym typeface="Consolas"/>
              </a:rPr>
              <a:t> Este grupo podría representar clientes con bajo poder adquisitivo y bajo nivel de gasto. Tal vez son menos activos o menos rentables para el negocio.</a:t>
            </a:r>
          </a:p>
          <a:p>
            <a:pPr algn="ctr">
              <a:lnSpc>
                <a:spcPts val="3500"/>
              </a:lnSpc>
              <a:spcBef>
                <a:spcPct val="0"/>
              </a:spcBef>
            </a:pPr>
            <a:r>
              <a:rPr lang="en-US" b="true" sz="2500" i="true" u="sng">
                <a:solidFill>
                  <a:srgbClr val="000000"/>
                </a:solidFill>
                <a:latin typeface="Consolas Bold Italics"/>
                <a:ea typeface="Consolas Bold Italics"/>
                <a:cs typeface="Consolas Bold Italics"/>
                <a:sym typeface="Consolas Bold Italics"/>
              </a:rPr>
              <a:t>Cluster 1:</a:t>
            </a:r>
          </a:p>
          <a:p>
            <a:pPr algn="ctr">
              <a:lnSpc>
                <a:spcPts val="3500"/>
              </a:lnSpc>
              <a:spcBef>
                <a:spcPct val="0"/>
              </a:spcBef>
            </a:pPr>
            <a:r>
              <a:rPr lang="en-US" sz="2500">
                <a:solidFill>
                  <a:srgbClr val="000000"/>
                </a:solidFill>
                <a:latin typeface="Consolas"/>
                <a:ea typeface="Consolas"/>
                <a:cs typeface="Consolas"/>
                <a:sym typeface="Consolas"/>
              </a:rPr>
              <a:t>- Mayor dispersión: la caja es más amplia, lo que indica mayor variabilidad.</a:t>
            </a:r>
          </a:p>
          <a:p>
            <a:pPr algn="ctr">
              <a:lnSpc>
                <a:spcPts val="3500"/>
              </a:lnSpc>
              <a:spcBef>
                <a:spcPct val="0"/>
              </a:spcBef>
            </a:pPr>
            <a:r>
              <a:rPr lang="en-US" sz="2500">
                <a:solidFill>
                  <a:srgbClr val="000000"/>
                </a:solidFill>
                <a:latin typeface="Consolas"/>
                <a:ea typeface="Consolas"/>
                <a:cs typeface="Consolas"/>
                <a:sym typeface="Consolas"/>
              </a:rPr>
              <a:t>- Mediana más alta: los valores centrales están más arriba que en el Cluster 0.</a:t>
            </a:r>
          </a:p>
          <a:p>
            <a:pPr algn="ctr">
              <a:lnSpc>
                <a:spcPts val="3500"/>
              </a:lnSpc>
              <a:spcBef>
                <a:spcPct val="0"/>
              </a:spcBef>
            </a:pPr>
            <a:r>
              <a:rPr lang="en-US" sz="2500">
                <a:solidFill>
                  <a:srgbClr val="000000"/>
                </a:solidFill>
                <a:latin typeface="Consolas"/>
                <a:ea typeface="Consolas"/>
                <a:cs typeface="Consolas"/>
                <a:sym typeface="Consolas"/>
              </a:rPr>
              <a:t>- Menos outliers: más homogéneo en su rango.</a:t>
            </a:r>
          </a:p>
          <a:p>
            <a:pPr algn="ctr">
              <a:lnSpc>
                <a:spcPts val="3500"/>
              </a:lnSpc>
              <a:spcBef>
                <a:spcPct val="0"/>
              </a:spcBef>
            </a:pPr>
            <a:r>
              <a:rPr lang="en-US" sz="2500">
                <a:solidFill>
                  <a:srgbClr val="000000"/>
                </a:solidFill>
                <a:latin typeface="Consolas"/>
                <a:ea typeface="Consolas"/>
                <a:cs typeface="Consolas"/>
                <a:sym typeface="Consolas"/>
              </a:rPr>
              <a:t> </a:t>
            </a:r>
            <a:r>
              <a:rPr lang="en-US" b="true" sz="2500" i="true">
                <a:solidFill>
                  <a:srgbClr val="000000"/>
                </a:solidFill>
                <a:latin typeface="Consolas Bold Italics"/>
                <a:ea typeface="Consolas Bold Italics"/>
                <a:cs typeface="Consolas Bold Italics"/>
                <a:sym typeface="Consolas Bold Italics"/>
              </a:rPr>
              <a:t>Interpretación:</a:t>
            </a:r>
            <a:r>
              <a:rPr lang="en-US" sz="2500">
                <a:solidFill>
                  <a:srgbClr val="000000"/>
                </a:solidFill>
                <a:latin typeface="Consolas"/>
                <a:ea typeface="Consolas"/>
                <a:cs typeface="Consolas"/>
                <a:sym typeface="Consolas"/>
              </a:rPr>
              <a:t> Este grupo parece incluir clientes con mayor ingreso y mayor disposición a gastar. Podrían ser más valiosos o más propensos a responder a estrategias de marketing.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929306" cy="10820284"/>
            <a:chOff x="0" y="0"/>
            <a:chExt cx="244755" cy="2849787"/>
          </a:xfrm>
        </p:grpSpPr>
        <p:sp>
          <p:nvSpPr>
            <p:cNvPr name="Freeform 4" id="4"/>
            <p:cNvSpPr/>
            <p:nvPr/>
          </p:nvSpPr>
          <p:spPr>
            <a:xfrm flipH="false" flipV="false" rot="0">
              <a:off x="0" y="0"/>
              <a:ext cx="244755" cy="2849787"/>
            </a:xfrm>
            <a:custGeom>
              <a:avLst/>
              <a:gdLst/>
              <a:ahLst/>
              <a:cxnLst/>
              <a:rect r="r" b="b" t="t" l="l"/>
              <a:pathLst>
                <a:path h="2849787" w="244755">
                  <a:moveTo>
                    <a:pt x="122378" y="0"/>
                  </a:moveTo>
                  <a:lnTo>
                    <a:pt x="122378" y="0"/>
                  </a:lnTo>
                  <a:cubicBezTo>
                    <a:pt x="154834" y="0"/>
                    <a:pt x="185962" y="12893"/>
                    <a:pt x="208912" y="35844"/>
                  </a:cubicBezTo>
                  <a:cubicBezTo>
                    <a:pt x="231862" y="58794"/>
                    <a:pt x="244755" y="89921"/>
                    <a:pt x="244755" y="122378"/>
                  </a:cubicBezTo>
                  <a:lnTo>
                    <a:pt x="244755" y="2727409"/>
                  </a:lnTo>
                  <a:cubicBezTo>
                    <a:pt x="244755" y="2759866"/>
                    <a:pt x="231862" y="2790993"/>
                    <a:pt x="208912" y="2813943"/>
                  </a:cubicBezTo>
                  <a:cubicBezTo>
                    <a:pt x="185962" y="2836894"/>
                    <a:pt x="154834" y="2849787"/>
                    <a:pt x="122378" y="2849787"/>
                  </a:cubicBezTo>
                  <a:lnTo>
                    <a:pt x="122378" y="2849787"/>
                  </a:lnTo>
                  <a:cubicBezTo>
                    <a:pt x="89921" y="2849787"/>
                    <a:pt x="58794" y="2836894"/>
                    <a:pt x="35844" y="2813943"/>
                  </a:cubicBezTo>
                  <a:cubicBezTo>
                    <a:pt x="12893" y="2790993"/>
                    <a:pt x="0" y="2759866"/>
                    <a:pt x="0" y="2727409"/>
                  </a:cubicBezTo>
                  <a:lnTo>
                    <a:pt x="0" y="122378"/>
                  </a:lnTo>
                  <a:cubicBezTo>
                    <a:pt x="0" y="89921"/>
                    <a:pt x="12893" y="58794"/>
                    <a:pt x="35844" y="35844"/>
                  </a:cubicBezTo>
                  <a:cubicBezTo>
                    <a:pt x="58794" y="12893"/>
                    <a:pt x="89921" y="0"/>
                    <a:pt x="122378"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44755"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5966555" y="849286"/>
            <a:ext cx="11084506" cy="7551041"/>
          </a:xfrm>
          <a:custGeom>
            <a:avLst/>
            <a:gdLst/>
            <a:ahLst/>
            <a:cxnLst/>
            <a:rect r="r" b="b" t="t" l="l"/>
            <a:pathLst>
              <a:path h="7551041" w="11084506">
                <a:moveTo>
                  <a:pt x="0" y="0"/>
                </a:moveTo>
                <a:lnTo>
                  <a:pt x="11084506" y="0"/>
                </a:lnTo>
                <a:lnTo>
                  <a:pt x="11084506" y="7551041"/>
                </a:lnTo>
                <a:lnTo>
                  <a:pt x="0" y="7551041"/>
                </a:lnTo>
                <a:lnTo>
                  <a:pt x="0" y="0"/>
                </a:lnTo>
                <a:close/>
              </a:path>
            </a:pathLst>
          </a:custGeom>
          <a:blipFill>
            <a:blip r:embed="rId4"/>
            <a:stretch>
              <a:fillRect l="0" t="-644" r="0" b="-644"/>
            </a:stretch>
          </a:blipFill>
        </p:spPr>
      </p:sp>
      <p:sp>
        <p:nvSpPr>
          <p:cNvPr name="TextBox 11" id="11"/>
          <p:cNvSpPr txBox="true"/>
          <p:nvPr/>
        </p:nvSpPr>
        <p:spPr>
          <a:xfrm rot="0">
            <a:off x="670791" y="249327"/>
            <a:ext cx="12669161"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REGIONES REALES QUE TENEMOS EN NUESTROS DATOS</a:t>
            </a:r>
          </a:p>
        </p:txBody>
      </p:sp>
      <p:sp>
        <p:nvSpPr>
          <p:cNvPr name="TextBox 12" id="12"/>
          <p:cNvSpPr txBox="true"/>
          <p:nvPr/>
        </p:nvSpPr>
        <p:spPr>
          <a:xfrm rot="0">
            <a:off x="-640682" y="989774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3" id="13"/>
          <p:cNvSpPr txBox="true"/>
          <p:nvPr/>
        </p:nvSpPr>
        <p:spPr>
          <a:xfrm rot="0">
            <a:off x="670791" y="895350"/>
            <a:ext cx="5087526" cy="6423660"/>
          </a:xfrm>
          <a:prstGeom prst="rect">
            <a:avLst/>
          </a:prstGeom>
        </p:spPr>
        <p:txBody>
          <a:bodyPr anchor="t" rtlCol="false" tIns="0" lIns="0" bIns="0" rIns="0">
            <a:spAutoFit/>
          </a:bodyPr>
          <a:lstStyle/>
          <a:p>
            <a:pPr algn="just">
              <a:lnSpc>
                <a:spcPts val="5040"/>
              </a:lnSpc>
            </a:pPr>
            <a:r>
              <a:rPr lang="en-US" sz="3600">
                <a:solidFill>
                  <a:srgbClr val="000000"/>
                </a:solidFill>
                <a:latin typeface="Consolas"/>
                <a:ea typeface="Consolas"/>
                <a:cs typeface="Consolas"/>
                <a:sym typeface="Consolas"/>
              </a:rPr>
              <a:t>Regiones reales que poseen los datos, para que veamos un poco mejor el trasfondo de los clusters, la región que más vende es definitivamente muy distinta a las otras 5.</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41432" y="406401"/>
            <a:ext cx="14805136" cy="5258432"/>
          </a:xfrm>
          <a:prstGeom prst="rect">
            <a:avLst/>
          </a:prstGeom>
        </p:spPr>
        <p:txBody>
          <a:bodyPr anchor="t" rtlCol="false" tIns="0" lIns="0" bIns="0" rIns="0">
            <a:spAutoFit/>
          </a:bodyPr>
          <a:lstStyle/>
          <a:p>
            <a:pPr algn="ctr">
              <a:lnSpc>
                <a:spcPts val="8244"/>
              </a:lnSpc>
            </a:pPr>
            <a:r>
              <a:rPr lang="en-US" b="true" sz="8499">
                <a:solidFill>
                  <a:srgbClr val="FFFFFF"/>
                </a:solidFill>
                <a:latin typeface="Garet Bold"/>
                <a:ea typeface="Garet Bold"/>
                <a:cs typeface="Garet Bold"/>
                <a:sym typeface="Garet Bold"/>
              </a:rPr>
              <a:t>ANÁLISIS DE DATOS CON SQL </a:t>
            </a:r>
          </a:p>
          <a:p>
            <a:pPr algn="ctr">
              <a:lnSpc>
                <a:spcPts val="8244"/>
              </a:lnSpc>
            </a:pPr>
            <a:r>
              <a:rPr lang="en-US" b="true" sz="8499">
                <a:solidFill>
                  <a:srgbClr val="FFFFFF"/>
                </a:solidFill>
                <a:latin typeface="Garet Bold"/>
                <a:ea typeface="Garet Bold"/>
                <a:cs typeface="Garet Bold"/>
                <a:sym typeface="Garet Bold"/>
              </a:rPr>
              <a:t>Y</a:t>
            </a:r>
          </a:p>
          <a:p>
            <a:pPr algn="ctr">
              <a:lnSpc>
                <a:spcPts val="8244"/>
              </a:lnSpc>
            </a:pPr>
            <a:r>
              <a:rPr lang="en-US" b="true" sz="8499">
                <a:solidFill>
                  <a:srgbClr val="FFFFFF"/>
                </a:solidFill>
                <a:latin typeface="Garet Bold"/>
                <a:ea typeface="Garet Bold"/>
                <a:cs typeface="Garet Bold"/>
                <a:sym typeface="Garet Bold"/>
              </a:rPr>
              <a:t>CREACIÓN DE BASE DE DATOS</a:t>
            </a:r>
          </a:p>
        </p:txBody>
      </p:sp>
      <p:sp>
        <p:nvSpPr>
          <p:cNvPr name="TextBox 4" id="4"/>
          <p:cNvSpPr txBox="true"/>
          <p:nvPr/>
        </p:nvSpPr>
        <p:spPr>
          <a:xfrm rot="0">
            <a:off x="4024400" y="5927805"/>
            <a:ext cx="10239200" cy="58737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SQL para datos.</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32823" y="4543395"/>
            <a:ext cx="3537588" cy="600105"/>
            <a:chOff x="0" y="0"/>
            <a:chExt cx="931710" cy="158052"/>
          </a:xfrm>
        </p:grpSpPr>
        <p:sp>
          <p:nvSpPr>
            <p:cNvPr name="Freeform 4" id="4"/>
            <p:cNvSpPr/>
            <p:nvPr/>
          </p:nvSpPr>
          <p:spPr>
            <a:xfrm flipH="false" flipV="false" rot="0">
              <a:off x="0" y="0"/>
              <a:ext cx="931710" cy="158052"/>
            </a:xfrm>
            <a:custGeom>
              <a:avLst/>
              <a:gdLst/>
              <a:ahLst/>
              <a:cxnLst/>
              <a:rect r="r" b="b" t="t" l="l"/>
              <a:pathLst>
                <a:path h="158052" w="931710">
                  <a:moveTo>
                    <a:pt x="28450" y="0"/>
                  </a:moveTo>
                  <a:lnTo>
                    <a:pt x="903260" y="0"/>
                  </a:lnTo>
                  <a:cubicBezTo>
                    <a:pt x="918973" y="0"/>
                    <a:pt x="931710" y="12738"/>
                    <a:pt x="931710" y="28450"/>
                  </a:cubicBezTo>
                  <a:lnTo>
                    <a:pt x="931710" y="129602"/>
                  </a:lnTo>
                  <a:cubicBezTo>
                    <a:pt x="931710" y="145315"/>
                    <a:pt x="918973" y="158052"/>
                    <a:pt x="903260" y="158052"/>
                  </a:cubicBezTo>
                  <a:lnTo>
                    <a:pt x="28450" y="158052"/>
                  </a:lnTo>
                  <a:cubicBezTo>
                    <a:pt x="12738" y="158052"/>
                    <a:pt x="0" y="145315"/>
                    <a:pt x="0" y="129602"/>
                  </a:cubicBezTo>
                  <a:lnTo>
                    <a:pt x="0" y="28450"/>
                  </a:lnTo>
                  <a:cubicBezTo>
                    <a:pt x="0" y="12738"/>
                    <a:pt x="12738" y="0"/>
                    <a:pt x="2845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931710" cy="215202"/>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727268" y="4543395"/>
            <a:ext cx="3537588" cy="600105"/>
            <a:chOff x="0" y="0"/>
            <a:chExt cx="931710" cy="158052"/>
          </a:xfrm>
        </p:grpSpPr>
        <p:sp>
          <p:nvSpPr>
            <p:cNvPr name="Freeform 7" id="7"/>
            <p:cNvSpPr/>
            <p:nvPr/>
          </p:nvSpPr>
          <p:spPr>
            <a:xfrm flipH="false" flipV="false" rot="0">
              <a:off x="0" y="0"/>
              <a:ext cx="931710" cy="158052"/>
            </a:xfrm>
            <a:custGeom>
              <a:avLst/>
              <a:gdLst/>
              <a:ahLst/>
              <a:cxnLst/>
              <a:rect r="r" b="b" t="t" l="l"/>
              <a:pathLst>
                <a:path h="158052" w="931710">
                  <a:moveTo>
                    <a:pt x="28450" y="0"/>
                  </a:moveTo>
                  <a:lnTo>
                    <a:pt x="903260" y="0"/>
                  </a:lnTo>
                  <a:cubicBezTo>
                    <a:pt x="918973" y="0"/>
                    <a:pt x="931710" y="12738"/>
                    <a:pt x="931710" y="28450"/>
                  </a:cubicBezTo>
                  <a:lnTo>
                    <a:pt x="931710" y="129602"/>
                  </a:lnTo>
                  <a:cubicBezTo>
                    <a:pt x="931710" y="145315"/>
                    <a:pt x="918973" y="158052"/>
                    <a:pt x="903260" y="158052"/>
                  </a:cubicBezTo>
                  <a:lnTo>
                    <a:pt x="28450" y="158052"/>
                  </a:lnTo>
                  <a:cubicBezTo>
                    <a:pt x="12738" y="158052"/>
                    <a:pt x="0" y="145315"/>
                    <a:pt x="0" y="129602"/>
                  </a:cubicBezTo>
                  <a:lnTo>
                    <a:pt x="0" y="28450"/>
                  </a:lnTo>
                  <a:cubicBezTo>
                    <a:pt x="0" y="12738"/>
                    <a:pt x="12738" y="0"/>
                    <a:pt x="2845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931710" cy="21520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7127301" y="5334000"/>
            <a:ext cx="748632" cy="748632"/>
          </a:xfrm>
          <a:custGeom>
            <a:avLst/>
            <a:gdLst/>
            <a:ahLst/>
            <a:cxnLst/>
            <a:rect r="r" b="b" t="t" l="l"/>
            <a:pathLst>
              <a:path h="748632" w="748632">
                <a:moveTo>
                  <a:pt x="0" y="0"/>
                </a:moveTo>
                <a:lnTo>
                  <a:pt x="748632" y="0"/>
                </a:lnTo>
                <a:lnTo>
                  <a:pt x="748632" y="748632"/>
                </a:lnTo>
                <a:lnTo>
                  <a:pt x="0" y="748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127301" y="6551293"/>
            <a:ext cx="748632" cy="748632"/>
          </a:xfrm>
          <a:custGeom>
            <a:avLst/>
            <a:gdLst/>
            <a:ahLst/>
            <a:cxnLst/>
            <a:rect r="r" b="b" t="t" l="l"/>
            <a:pathLst>
              <a:path h="748632" w="748632">
                <a:moveTo>
                  <a:pt x="0" y="0"/>
                </a:moveTo>
                <a:lnTo>
                  <a:pt x="748632" y="0"/>
                </a:lnTo>
                <a:lnTo>
                  <a:pt x="748632" y="748632"/>
                </a:lnTo>
                <a:lnTo>
                  <a:pt x="0" y="748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127301" y="7818148"/>
            <a:ext cx="748632" cy="748632"/>
          </a:xfrm>
          <a:custGeom>
            <a:avLst/>
            <a:gdLst/>
            <a:ahLst/>
            <a:cxnLst/>
            <a:rect r="r" b="b" t="t" l="l"/>
            <a:pathLst>
              <a:path h="748632" w="748632">
                <a:moveTo>
                  <a:pt x="0" y="0"/>
                </a:moveTo>
                <a:lnTo>
                  <a:pt x="748632" y="0"/>
                </a:lnTo>
                <a:lnTo>
                  <a:pt x="748632" y="748631"/>
                </a:lnTo>
                <a:lnTo>
                  <a:pt x="0" y="7486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121746" y="5334000"/>
            <a:ext cx="748632" cy="748632"/>
          </a:xfrm>
          <a:custGeom>
            <a:avLst/>
            <a:gdLst/>
            <a:ahLst/>
            <a:cxnLst/>
            <a:rect r="r" b="b" t="t" l="l"/>
            <a:pathLst>
              <a:path h="748632" w="748632">
                <a:moveTo>
                  <a:pt x="0" y="0"/>
                </a:moveTo>
                <a:lnTo>
                  <a:pt x="748631" y="0"/>
                </a:lnTo>
                <a:lnTo>
                  <a:pt x="748631" y="748632"/>
                </a:lnTo>
                <a:lnTo>
                  <a:pt x="0" y="74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1121746" y="6551293"/>
            <a:ext cx="748632" cy="748632"/>
          </a:xfrm>
          <a:custGeom>
            <a:avLst/>
            <a:gdLst/>
            <a:ahLst/>
            <a:cxnLst/>
            <a:rect r="r" b="b" t="t" l="l"/>
            <a:pathLst>
              <a:path h="748632" w="748632">
                <a:moveTo>
                  <a:pt x="0" y="0"/>
                </a:moveTo>
                <a:lnTo>
                  <a:pt x="748631" y="0"/>
                </a:lnTo>
                <a:lnTo>
                  <a:pt x="748631" y="748632"/>
                </a:lnTo>
                <a:lnTo>
                  <a:pt x="0" y="74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1121746" y="7818148"/>
            <a:ext cx="748632" cy="748632"/>
          </a:xfrm>
          <a:custGeom>
            <a:avLst/>
            <a:gdLst/>
            <a:ahLst/>
            <a:cxnLst/>
            <a:rect r="r" b="b" t="t" l="l"/>
            <a:pathLst>
              <a:path h="748632" w="748632">
                <a:moveTo>
                  <a:pt x="0" y="0"/>
                </a:moveTo>
                <a:lnTo>
                  <a:pt x="748631" y="0"/>
                </a:lnTo>
                <a:lnTo>
                  <a:pt x="748631" y="748631"/>
                </a:lnTo>
                <a:lnTo>
                  <a:pt x="0" y="74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true" flipV="false" rot="0">
            <a:off x="16162530" y="223677"/>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24110" y="9258300"/>
            <a:ext cx="19136220" cy="1495774"/>
            <a:chOff x="0" y="0"/>
            <a:chExt cx="5039992" cy="393949"/>
          </a:xfrm>
        </p:grpSpPr>
        <p:sp>
          <p:nvSpPr>
            <p:cNvPr name="Freeform 17" id="17"/>
            <p:cNvSpPr/>
            <p:nvPr/>
          </p:nvSpPr>
          <p:spPr>
            <a:xfrm flipH="false" flipV="false" rot="0">
              <a:off x="0" y="0"/>
              <a:ext cx="5039992" cy="393949"/>
            </a:xfrm>
            <a:custGeom>
              <a:avLst/>
              <a:gdLst/>
              <a:ahLst/>
              <a:cxnLst/>
              <a:rect r="r" b="b" t="t" l="l"/>
              <a:pathLst>
                <a:path h="393949" w="5039992">
                  <a:moveTo>
                    <a:pt x="0" y="0"/>
                  </a:moveTo>
                  <a:lnTo>
                    <a:pt x="5039992" y="0"/>
                  </a:lnTo>
                  <a:lnTo>
                    <a:pt x="5039992" y="393949"/>
                  </a:lnTo>
                  <a:lnTo>
                    <a:pt x="0" y="393949"/>
                  </a:lnTo>
                  <a:close/>
                </a:path>
              </a:pathLst>
            </a:custGeom>
            <a:gradFill rotWithShape="true">
              <a:gsLst>
                <a:gs pos="0">
                  <a:srgbClr val="003060">
                    <a:alpha val="100000"/>
                  </a:srgbClr>
                </a:gs>
                <a:gs pos="100000">
                  <a:srgbClr val="003060">
                    <a:alpha val="0"/>
                  </a:srgbClr>
                </a:gs>
              </a:gsLst>
              <a:lin ang="5400000"/>
            </a:gradFill>
          </p:spPr>
        </p:sp>
        <p:sp>
          <p:nvSpPr>
            <p:cNvPr name="TextBox 18" id="18"/>
            <p:cNvSpPr txBox="true"/>
            <p:nvPr/>
          </p:nvSpPr>
          <p:spPr>
            <a:xfrm>
              <a:off x="0" y="-57150"/>
              <a:ext cx="5039992" cy="451099"/>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0">
            <a:off x="-424110" y="-287852"/>
            <a:ext cx="19136220" cy="1035738"/>
            <a:chOff x="0" y="0"/>
            <a:chExt cx="5039992" cy="272787"/>
          </a:xfrm>
        </p:grpSpPr>
        <p:sp>
          <p:nvSpPr>
            <p:cNvPr name="Freeform 20" id="20"/>
            <p:cNvSpPr/>
            <p:nvPr/>
          </p:nvSpPr>
          <p:spPr>
            <a:xfrm flipH="false" flipV="false" rot="0">
              <a:off x="0" y="0"/>
              <a:ext cx="5039992" cy="272787"/>
            </a:xfrm>
            <a:custGeom>
              <a:avLst/>
              <a:gdLst/>
              <a:ahLst/>
              <a:cxnLst/>
              <a:rect r="r" b="b" t="t" l="l"/>
              <a:pathLst>
                <a:path h="272787" w="5039992">
                  <a:moveTo>
                    <a:pt x="0" y="0"/>
                  </a:moveTo>
                  <a:lnTo>
                    <a:pt x="5039992" y="0"/>
                  </a:lnTo>
                  <a:lnTo>
                    <a:pt x="5039992" y="272787"/>
                  </a:lnTo>
                  <a:lnTo>
                    <a:pt x="0" y="272787"/>
                  </a:lnTo>
                  <a:close/>
                </a:path>
              </a:pathLst>
            </a:custGeom>
            <a:gradFill rotWithShape="true">
              <a:gsLst>
                <a:gs pos="0">
                  <a:srgbClr val="003060">
                    <a:alpha val="100000"/>
                  </a:srgbClr>
                </a:gs>
                <a:gs pos="100000">
                  <a:srgbClr val="003060">
                    <a:alpha val="0"/>
                  </a:srgbClr>
                </a:gs>
              </a:gsLst>
              <a:lin ang="5400000"/>
            </a:gradFill>
          </p:spPr>
        </p:sp>
        <p:sp>
          <p:nvSpPr>
            <p:cNvPr name="TextBox 21" id="21"/>
            <p:cNvSpPr txBox="true"/>
            <p:nvPr/>
          </p:nvSpPr>
          <p:spPr>
            <a:xfrm>
              <a:off x="0" y="-57150"/>
              <a:ext cx="5039992" cy="329937"/>
            </a:xfrm>
            <a:prstGeom prst="rect">
              <a:avLst/>
            </a:prstGeom>
          </p:spPr>
          <p:txBody>
            <a:bodyPr anchor="ctr" rtlCol="false" tIns="50800" lIns="50800" bIns="50800" rIns="50800"/>
            <a:lstStyle/>
            <a:p>
              <a:pPr algn="ctr">
                <a:lnSpc>
                  <a:spcPts val="3500"/>
                </a:lnSpc>
              </a:pPr>
            </a:p>
          </p:txBody>
        </p:sp>
      </p:grpSp>
      <p:sp>
        <p:nvSpPr>
          <p:cNvPr name="Freeform 22" id="22"/>
          <p:cNvSpPr/>
          <p:nvPr/>
        </p:nvSpPr>
        <p:spPr>
          <a:xfrm flipH="false" flipV="false" rot="0">
            <a:off x="1270235" y="1153641"/>
            <a:ext cx="14035433" cy="9109350"/>
          </a:xfrm>
          <a:custGeom>
            <a:avLst/>
            <a:gdLst/>
            <a:ahLst/>
            <a:cxnLst/>
            <a:rect r="r" b="b" t="t" l="l"/>
            <a:pathLst>
              <a:path h="9109350" w="14035433">
                <a:moveTo>
                  <a:pt x="0" y="0"/>
                </a:moveTo>
                <a:lnTo>
                  <a:pt x="14035433" y="0"/>
                </a:lnTo>
                <a:lnTo>
                  <a:pt x="14035433" y="9109350"/>
                </a:lnTo>
                <a:lnTo>
                  <a:pt x="0" y="9109350"/>
                </a:lnTo>
                <a:lnTo>
                  <a:pt x="0" y="0"/>
                </a:lnTo>
                <a:close/>
              </a:path>
            </a:pathLst>
          </a:custGeom>
          <a:blipFill>
            <a:blip r:embed="rId9"/>
            <a:stretch>
              <a:fillRect l="-1785" t="0" r="-1785" b="-3127"/>
            </a:stretch>
          </a:blipFill>
        </p:spPr>
      </p:sp>
      <p:sp>
        <p:nvSpPr>
          <p:cNvPr name="Freeform 23" id="23"/>
          <p:cNvSpPr/>
          <p:nvPr/>
        </p:nvSpPr>
        <p:spPr>
          <a:xfrm flipH="false" flipV="false" rot="0">
            <a:off x="10664546" y="5143500"/>
            <a:ext cx="6968000" cy="3361949"/>
          </a:xfrm>
          <a:custGeom>
            <a:avLst/>
            <a:gdLst/>
            <a:ahLst/>
            <a:cxnLst/>
            <a:rect r="r" b="b" t="t" l="l"/>
            <a:pathLst>
              <a:path h="3361949" w="6968000">
                <a:moveTo>
                  <a:pt x="0" y="0"/>
                </a:moveTo>
                <a:lnTo>
                  <a:pt x="6968000" y="0"/>
                </a:lnTo>
                <a:lnTo>
                  <a:pt x="6968000" y="3361949"/>
                </a:lnTo>
                <a:lnTo>
                  <a:pt x="0" y="3361949"/>
                </a:lnTo>
                <a:lnTo>
                  <a:pt x="0" y="0"/>
                </a:lnTo>
                <a:close/>
              </a:path>
            </a:pathLst>
          </a:custGeom>
          <a:blipFill>
            <a:blip r:embed="rId10"/>
            <a:stretch>
              <a:fillRect l="0" t="0" r="0" b="0"/>
            </a:stretch>
          </a:blipFill>
        </p:spPr>
      </p:sp>
      <p:sp>
        <p:nvSpPr>
          <p:cNvPr name="TextBox 24" id="24"/>
          <p:cNvSpPr txBox="true"/>
          <p:nvPr/>
        </p:nvSpPr>
        <p:spPr>
          <a:xfrm rot="0">
            <a:off x="110862" y="271158"/>
            <a:ext cx="15790170" cy="862462"/>
          </a:xfrm>
          <a:prstGeom prst="rect">
            <a:avLst/>
          </a:prstGeom>
        </p:spPr>
        <p:txBody>
          <a:bodyPr anchor="t" rtlCol="false" tIns="0" lIns="0" bIns="0" rIns="0">
            <a:spAutoFit/>
          </a:bodyPr>
          <a:lstStyle/>
          <a:p>
            <a:pPr algn="l">
              <a:lnSpc>
                <a:spcPts val="6499"/>
              </a:lnSpc>
            </a:pPr>
            <a:r>
              <a:rPr lang="en-US" sz="6700" b="true">
                <a:solidFill>
                  <a:srgbClr val="4B85BD"/>
                </a:solidFill>
                <a:latin typeface="Garet Bold"/>
                <a:ea typeface="Garet Bold"/>
                <a:cs typeface="Garet Bold"/>
                <a:sym typeface="Garet Bold"/>
              </a:rPr>
              <a:t>CREACIÓN DE LA BASE DE DATOS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348959" cy="10820284"/>
            <a:chOff x="0" y="0"/>
            <a:chExt cx="355281" cy="2849787"/>
          </a:xfrm>
        </p:grpSpPr>
        <p:sp>
          <p:nvSpPr>
            <p:cNvPr name="Freeform 4" id="4"/>
            <p:cNvSpPr/>
            <p:nvPr/>
          </p:nvSpPr>
          <p:spPr>
            <a:xfrm flipH="false" flipV="false" rot="0">
              <a:off x="0" y="0"/>
              <a:ext cx="355281" cy="2849787"/>
            </a:xfrm>
            <a:custGeom>
              <a:avLst/>
              <a:gdLst/>
              <a:ahLst/>
              <a:cxnLst/>
              <a:rect r="r" b="b" t="t" l="l"/>
              <a:pathLst>
                <a:path h="2849787" w="355281">
                  <a:moveTo>
                    <a:pt x="91827" y="0"/>
                  </a:moveTo>
                  <a:lnTo>
                    <a:pt x="263454" y="0"/>
                  </a:lnTo>
                  <a:cubicBezTo>
                    <a:pt x="314169" y="0"/>
                    <a:pt x="355281" y="41112"/>
                    <a:pt x="355281" y="91827"/>
                  </a:cubicBezTo>
                  <a:lnTo>
                    <a:pt x="355281" y="2757960"/>
                  </a:lnTo>
                  <a:cubicBezTo>
                    <a:pt x="355281" y="2782314"/>
                    <a:pt x="345607" y="2805671"/>
                    <a:pt x="328386" y="2822891"/>
                  </a:cubicBezTo>
                  <a:cubicBezTo>
                    <a:pt x="311165" y="2840112"/>
                    <a:pt x="287808" y="2849787"/>
                    <a:pt x="263454" y="2849787"/>
                  </a:cubicBezTo>
                  <a:lnTo>
                    <a:pt x="91827" y="2849787"/>
                  </a:lnTo>
                  <a:cubicBezTo>
                    <a:pt x="41112" y="2849787"/>
                    <a:pt x="0" y="2808675"/>
                    <a:pt x="0" y="2757960"/>
                  </a:cubicBezTo>
                  <a:lnTo>
                    <a:pt x="0" y="91827"/>
                  </a:lnTo>
                  <a:cubicBezTo>
                    <a:pt x="0" y="41112"/>
                    <a:pt x="41112" y="0"/>
                    <a:pt x="91827"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55281"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838420" y="-3223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9851156" y="2561907"/>
            <a:ext cx="10019710" cy="8192135"/>
          </a:xfrm>
          <a:custGeom>
            <a:avLst/>
            <a:gdLst/>
            <a:ahLst/>
            <a:cxnLst/>
            <a:rect r="r" b="b" t="t" l="l"/>
            <a:pathLst>
              <a:path h="8192135" w="10019710">
                <a:moveTo>
                  <a:pt x="0" y="0"/>
                </a:moveTo>
                <a:lnTo>
                  <a:pt x="10019710" y="0"/>
                </a:lnTo>
                <a:lnTo>
                  <a:pt x="10019710" y="8192136"/>
                </a:lnTo>
                <a:lnTo>
                  <a:pt x="0" y="8192136"/>
                </a:lnTo>
                <a:lnTo>
                  <a:pt x="0" y="0"/>
                </a:lnTo>
                <a:close/>
              </a:path>
            </a:pathLst>
          </a:custGeom>
          <a:blipFill>
            <a:blip r:embed="rId4"/>
            <a:stretch>
              <a:fillRect l="0" t="0" r="0" b="0"/>
            </a:stretch>
          </a:blipFill>
        </p:spPr>
      </p:sp>
      <p:sp>
        <p:nvSpPr>
          <p:cNvPr name="TextBox 11" id="11"/>
          <p:cNvSpPr txBox="true"/>
          <p:nvPr/>
        </p:nvSpPr>
        <p:spPr>
          <a:xfrm rot="0">
            <a:off x="1028700" y="137458"/>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CARGAR LOS DATOS O TABLAS:</a:t>
            </a:r>
          </a:p>
        </p:txBody>
      </p:sp>
      <p:sp>
        <p:nvSpPr>
          <p:cNvPr name="TextBox 12" id="12"/>
          <p:cNvSpPr txBox="true"/>
          <p:nvPr/>
        </p:nvSpPr>
        <p:spPr>
          <a:xfrm rot="0">
            <a:off x="-640682" y="989774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3" id="13"/>
          <p:cNvSpPr txBox="true"/>
          <p:nvPr/>
        </p:nvSpPr>
        <p:spPr>
          <a:xfrm rot="0">
            <a:off x="1041146" y="560070"/>
            <a:ext cx="16700406" cy="2594610"/>
          </a:xfrm>
          <a:prstGeom prst="rect">
            <a:avLst/>
          </a:prstGeom>
        </p:spPr>
        <p:txBody>
          <a:bodyPr anchor="t" rtlCol="false" tIns="0" lIns="0" bIns="0" rIns="0">
            <a:spAutoFit/>
          </a:bodyPr>
          <a:lstStyle/>
          <a:p>
            <a:pPr algn="just">
              <a:lnSpc>
                <a:spcPts val="5040"/>
              </a:lnSpc>
            </a:pPr>
            <a:r>
              <a:rPr lang="en-US" sz="3600">
                <a:solidFill>
                  <a:srgbClr val="000000"/>
                </a:solidFill>
                <a:latin typeface="Consolas"/>
                <a:ea typeface="Consolas"/>
                <a:cs typeface="Consolas"/>
                <a:sym typeface="Consolas"/>
              </a:rPr>
              <a:t>Para cargar los datos usaremos un query en nuestra base que creamos (Ventas_VN), anteriormente en un notebook ya habíamos visto que columnas traen nuestros archivos de datos, mantendremos los tipos de datos y sus nombres.</a:t>
            </a:r>
          </a:p>
        </p:txBody>
      </p:sp>
      <p:sp>
        <p:nvSpPr>
          <p:cNvPr name="TextBox 14" id="14"/>
          <p:cNvSpPr txBox="true"/>
          <p:nvPr/>
        </p:nvSpPr>
        <p:spPr>
          <a:xfrm rot="0">
            <a:off x="1041146" y="3521711"/>
            <a:ext cx="5438046" cy="6423660"/>
          </a:xfrm>
          <a:prstGeom prst="rect">
            <a:avLst/>
          </a:prstGeom>
        </p:spPr>
        <p:txBody>
          <a:bodyPr anchor="t" rtlCol="false" tIns="0" lIns="0" bIns="0" rIns="0">
            <a:spAutoFit/>
          </a:bodyPr>
          <a:lstStyle/>
          <a:p>
            <a:pPr algn="just">
              <a:lnSpc>
                <a:spcPts val="5040"/>
              </a:lnSpc>
            </a:pPr>
            <a:r>
              <a:rPr lang="en-US" sz="3600">
                <a:solidFill>
                  <a:srgbClr val="000000"/>
                </a:solidFill>
                <a:latin typeface="Consolas"/>
                <a:ea typeface="Consolas"/>
                <a:cs typeface="Consolas"/>
                <a:sym typeface="Consolas"/>
              </a:rPr>
              <a:t>Las columnas de DIM_SEGMENT las cargamos como NVARCHAR o texto para cargarlas con más facilidad ya que tienen algunos caracteres diferentes o algunas cosas extra que ajustar.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348959" cy="10820284"/>
            <a:chOff x="0" y="0"/>
            <a:chExt cx="355281" cy="2849787"/>
          </a:xfrm>
        </p:grpSpPr>
        <p:sp>
          <p:nvSpPr>
            <p:cNvPr name="Freeform 4" id="4"/>
            <p:cNvSpPr/>
            <p:nvPr/>
          </p:nvSpPr>
          <p:spPr>
            <a:xfrm flipH="false" flipV="false" rot="0">
              <a:off x="0" y="0"/>
              <a:ext cx="355281" cy="2849787"/>
            </a:xfrm>
            <a:custGeom>
              <a:avLst/>
              <a:gdLst/>
              <a:ahLst/>
              <a:cxnLst/>
              <a:rect r="r" b="b" t="t" l="l"/>
              <a:pathLst>
                <a:path h="2849787" w="355281">
                  <a:moveTo>
                    <a:pt x="91827" y="0"/>
                  </a:moveTo>
                  <a:lnTo>
                    <a:pt x="263454" y="0"/>
                  </a:lnTo>
                  <a:cubicBezTo>
                    <a:pt x="314169" y="0"/>
                    <a:pt x="355281" y="41112"/>
                    <a:pt x="355281" y="91827"/>
                  </a:cubicBezTo>
                  <a:lnTo>
                    <a:pt x="355281" y="2757960"/>
                  </a:lnTo>
                  <a:cubicBezTo>
                    <a:pt x="355281" y="2782314"/>
                    <a:pt x="345607" y="2805671"/>
                    <a:pt x="328386" y="2822891"/>
                  </a:cubicBezTo>
                  <a:cubicBezTo>
                    <a:pt x="311165" y="2840112"/>
                    <a:pt x="287808" y="2849787"/>
                    <a:pt x="263454" y="2849787"/>
                  </a:cubicBezTo>
                  <a:lnTo>
                    <a:pt x="91827" y="2849787"/>
                  </a:lnTo>
                  <a:cubicBezTo>
                    <a:pt x="41112" y="2849787"/>
                    <a:pt x="0" y="2808675"/>
                    <a:pt x="0" y="2757960"/>
                  </a:cubicBezTo>
                  <a:lnTo>
                    <a:pt x="0" y="91827"/>
                  </a:lnTo>
                  <a:cubicBezTo>
                    <a:pt x="0" y="41112"/>
                    <a:pt x="41112" y="0"/>
                    <a:pt x="91827"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55281"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10800000">
            <a:off x="17096246" y="5773200"/>
            <a:ext cx="1280981" cy="4683349"/>
            <a:chOff x="0" y="0"/>
            <a:chExt cx="337378" cy="1233475"/>
          </a:xfrm>
        </p:grpSpPr>
        <p:sp>
          <p:nvSpPr>
            <p:cNvPr name="Freeform 7" id="7"/>
            <p:cNvSpPr/>
            <p:nvPr/>
          </p:nvSpPr>
          <p:spPr>
            <a:xfrm flipH="false" flipV="false" rot="0">
              <a:off x="0" y="0"/>
              <a:ext cx="337378" cy="1233475"/>
            </a:xfrm>
            <a:custGeom>
              <a:avLst/>
              <a:gdLst/>
              <a:ahLst/>
              <a:cxnLst/>
              <a:rect r="r" b="b" t="t" l="l"/>
              <a:pathLst>
                <a:path h="1233475" w="337378">
                  <a:moveTo>
                    <a:pt x="96700" y="0"/>
                  </a:moveTo>
                  <a:lnTo>
                    <a:pt x="240678" y="0"/>
                  </a:lnTo>
                  <a:cubicBezTo>
                    <a:pt x="294084" y="0"/>
                    <a:pt x="337378" y="43294"/>
                    <a:pt x="337378" y="96700"/>
                  </a:cubicBezTo>
                  <a:lnTo>
                    <a:pt x="337378" y="1136775"/>
                  </a:lnTo>
                  <a:cubicBezTo>
                    <a:pt x="337378" y="1162421"/>
                    <a:pt x="327190" y="1187017"/>
                    <a:pt x="309055" y="1205152"/>
                  </a:cubicBezTo>
                  <a:cubicBezTo>
                    <a:pt x="290920" y="1223287"/>
                    <a:pt x="266324" y="1233475"/>
                    <a:pt x="240678" y="1233475"/>
                  </a:cubicBezTo>
                  <a:lnTo>
                    <a:pt x="96700" y="1233475"/>
                  </a:lnTo>
                  <a:cubicBezTo>
                    <a:pt x="71054" y="1233475"/>
                    <a:pt x="46458" y="1223287"/>
                    <a:pt x="28323" y="1205152"/>
                  </a:cubicBezTo>
                  <a:cubicBezTo>
                    <a:pt x="10188" y="1187017"/>
                    <a:pt x="0" y="1162421"/>
                    <a:pt x="0" y="1136775"/>
                  </a:cubicBezTo>
                  <a:lnTo>
                    <a:pt x="0" y="96700"/>
                  </a:lnTo>
                  <a:cubicBezTo>
                    <a:pt x="0" y="71054"/>
                    <a:pt x="10188" y="46458"/>
                    <a:pt x="28323" y="28323"/>
                  </a:cubicBezTo>
                  <a:cubicBezTo>
                    <a:pt x="46458" y="10188"/>
                    <a:pt x="71054" y="0"/>
                    <a:pt x="9670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37378"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13729930" y="317163"/>
            <a:ext cx="4859965" cy="2837264"/>
          </a:xfrm>
          <a:custGeom>
            <a:avLst/>
            <a:gdLst/>
            <a:ahLst/>
            <a:cxnLst/>
            <a:rect r="r" b="b" t="t" l="l"/>
            <a:pathLst>
              <a:path h="2837264" w="4859965">
                <a:moveTo>
                  <a:pt x="0" y="0"/>
                </a:moveTo>
                <a:lnTo>
                  <a:pt x="4859965" y="0"/>
                </a:lnTo>
                <a:lnTo>
                  <a:pt x="4859965" y="2837264"/>
                </a:lnTo>
                <a:lnTo>
                  <a:pt x="0" y="2837264"/>
                </a:lnTo>
                <a:lnTo>
                  <a:pt x="0" y="0"/>
                </a:lnTo>
                <a:close/>
              </a:path>
            </a:pathLst>
          </a:custGeom>
          <a:blipFill>
            <a:blip r:embed="rId4"/>
            <a:stretch>
              <a:fillRect l="-23606" t="-161744" r="-28990" b="-12729"/>
            </a:stretch>
          </a:blipFill>
        </p:spPr>
      </p:sp>
      <p:sp>
        <p:nvSpPr>
          <p:cNvPr name="Freeform 11" id="11"/>
          <p:cNvSpPr/>
          <p:nvPr/>
        </p:nvSpPr>
        <p:spPr>
          <a:xfrm flipH="false" flipV="false" rot="0">
            <a:off x="944278" y="1976795"/>
            <a:ext cx="10657468" cy="7592809"/>
          </a:xfrm>
          <a:custGeom>
            <a:avLst/>
            <a:gdLst/>
            <a:ahLst/>
            <a:cxnLst/>
            <a:rect r="r" b="b" t="t" l="l"/>
            <a:pathLst>
              <a:path h="7592809" w="10657468">
                <a:moveTo>
                  <a:pt x="0" y="0"/>
                </a:moveTo>
                <a:lnTo>
                  <a:pt x="10657468" y="0"/>
                </a:lnTo>
                <a:lnTo>
                  <a:pt x="10657468" y="7592810"/>
                </a:lnTo>
                <a:lnTo>
                  <a:pt x="0" y="7592810"/>
                </a:lnTo>
                <a:lnTo>
                  <a:pt x="0" y="0"/>
                </a:lnTo>
                <a:close/>
              </a:path>
            </a:pathLst>
          </a:custGeom>
          <a:blipFill>
            <a:blip r:embed="rId5"/>
            <a:stretch>
              <a:fillRect l="-1041" t="0" r="-1041" b="0"/>
            </a:stretch>
          </a:blipFill>
          <a:ln w="9525" cap="sq">
            <a:solidFill>
              <a:srgbClr val="000000"/>
            </a:solidFill>
            <a:prstDash val="solid"/>
            <a:miter/>
          </a:ln>
        </p:spPr>
      </p:sp>
      <p:sp>
        <p:nvSpPr>
          <p:cNvPr name="Freeform 12" id="12"/>
          <p:cNvSpPr/>
          <p:nvPr/>
        </p:nvSpPr>
        <p:spPr>
          <a:xfrm flipH="false" flipV="false" rot="0">
            <a:off x="7584999" y="7143618"/>
            <a:ext cx="11156564" cy="3143382"/>
          </a:xfrm>
          <a:custGeom>
            <a:avLst/>
            <a:gdLst/>
            <a:ahLst/>
            <a:cxnLst/>
            <a:rect r="r" b="b" t="t" l="l"/>
            <a:pathLst>
              <a:path h="3143382" w="11156564">
                <a:moveTo>
                  <a:pt x="0" y="0"/>
                </a:moveTo>
                <a:lnTo>
                  <a:pt x="11156564" y="0"/>
                </a:lnTo>
                <a:lnTo>
                  <a:pt x="11156564" y="3143382"/>
                </a:lnTo>
                <a:lnTo>
                  <a:pt x="0" y="3143382"/>
                </a:lnTo>
                <a:lnTo>
                  <a:pt x="0" y="0"/>
                </a:lnTo>
                <a:close/>
              </a:path>
            </a:pathLst>
          </a:custGeom>
          <a:blipFill>
            <a:blip r:embed="rId6"/>
            <a:stretch>
              <a:fillRect l="-2049" t="0" r="0" b="-182780"/>
            </a:stretch>
          </a:blipFill>
          <a:ln w="9525" cap="sq">
            <a:solidFill>
              <a:srgbClr val="000000"/>
            </a:solidFill>
            <a:prstDash val="solid"/>
            <a:miter/>
          </a:ln>
        </p:spPr>
      </p:sp>
      <p:sp>
        <p:nvSpPr>
          <p:cNvPr name="TextBox 13" id="13"/>
          <p:cNvSpPr txBox="true"/>
          <p:nvPr/>
        </p:nvSpPr>
        <p:spPr>
          <a:xfrm rot="0">
            <a:off x="1028700" y="137458"/>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CARGAR LOS DATOS O TABLAS:</a:t>
            </a:r>
          </a:p>
        </p:txBody>
      </p:sp>
      <p:sp>
        <p:nvSpPr>
          <p:cNvPr name="TextBox 14" id="14"/>
          <p:cNvSpPr txBox="true"/>
          <p:nvPr/>
        </p:nvSpPr>
        <p:spPr>
          <a:xfrm rot="0">
            <a:off x="12031185" y="338750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5" id="15"/>
          <p:cNvSpPr txBox="true"/>
          <p:nvPr/>
        </p:nvSpPr>
        <p:spPr>
          <a:xfrm rot="0">
            <a:off x="1201955" y="561806"/>
            <a:ext cx="12527975" cy="1318260"/>
          </a:xfrm>
          <a:prstGeom prst="rect">
            <a:avLst/>
          </a:prstGeom>
        </p:spPr>
        <p:txBody>
          <a:bodyPr anchor="t" rtlCol="false" tIns="0" lIns="0" bIns="0" rIns="0">
            <a:spAutoFit/>
          </a:bodyPr>
          <a:lstStyle/>
          <a:p>
            <a:pPr algn="just">
              <a:lnSpc>
                <a:spcPts val="5040"/>
              </a:lnSpc>
            </a:pPr>
            <a:r>
              <a:rPr lang="en-US" sz="3600">
                <a:solidFill>
                  <a:srgbClr val="000000"/>
                </a:solidFill>
                <a:latin typeface="Consolas"/>
                <a:ea typeface="Consolas"/>
                <a:cs typeface="Consolas"/>
                <a:sym typeface="Consolas"/>
              </a:rPr>
              <a:t>Una vez que tenemos las tablas ya creadas debemos importar los datos de nuestros archivos CSV</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348959" cy="10820284"/>
            <a:chOff x="0" y="0"/>
            <a:chExt cx="355281" cy="2849787"/>
          </a:xfrm>
        </p:grpSpPr>
        <p:sp>
          <p:nvSpPr>
            <p:cNvPr name="Freeform 4" id="4"/>
            <p:cNvSpPr/>
            <p:nvPr/>
          </p:nvSpPr>
          <p:spPr>
            <a:xfrm flipH="false" flipV="false" rot="0">
              <a:off x="0" y="0"/>
              <a:ext cx="355281" cy="2849787"/>
            </a:xfrm>
            <a:custGeom>
              <a:avLst/>
              <a:gdLst/>
              <a:ahLst/>
              <a:cxnLst/>
              <a:rect r="r" b="b" t="t" l="l"/>
              <a:pathLst>
                <a:path h="2849787" w="355281">
                  <a:moveTo>
                    <a:pt x="91827" y="0"/>
                  </a:moveTo>
                  <a:lnTo>
                    <a:pt x="263454" y="0"/>
                  </a:lnTo>
                  <a:cubicBezTo>
                    <a:pt x="314169" y="0"/>
                    <a:pt x="355281" y="41112"/>
                    <a:pt x="355281" y="91827"/>
                  </a:cubicBezTo>
                  <a:lnTo>
                    <a:pt x="355281" y="2757960"/>
                  </a:lnTo>
                  <a:cubicBezTo>
                    <a:pt x="355281" y="2782314"/>
                    <a:pt x="345607" y="2805671"/>
                    <a:pt x="328386" y="2822891"/>
                  </a:cubicBezTo>
                  <a:cubicBezTo>
                    <a:pt x="311165" y="2840112"/>
                    <a:pt x="287808" y="2849787"/>
                    <a:pt x="263454" y="2849787"/>
                  </a:cubicBezTo>
                  <a:lnTo>
                    <a:pt x="91827" y="2849787"/>
                  </a:lnTo>
                  <a:cubicBezTo>
                    <a:pt x="41112" y="2849787"/>
                    <a:pt x="0" y="2808675"/>
                    <a:pt x="0" y="2757960"/>
                  </a:cubicBezTo>
                  <a:lnTo>
                    <a:pt x="0" y="91827"/>
                  </a:lnTo>
                  <a:cubicBezTo>
                    <a:pt x="0" y="41112"/>
                    <a:pt x="41112" y="0"/>
                    <a:pt x="91827"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55281"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10800000">
            <a:off x="17096246" y="5773200"/>
            <a:ext cx="1280981" cy="4683349"/>
            <a:chOff x="0" y="0"/>
            <a:chExt cx="337378" cy="1233475"/>
          </a:xfrm>
        </p:grpSpPr>
        <p:sp>
          <p:nvSpPr>
            <p:cNvPr name="Freeform 7" id="7"/>
            <p:cNvSpPr/>
            <p:nvPr/>
          </p:nvSpPr>
          <p:spPr>
            <a:xfrm flipH="false" flipV="false" rot="0">
              <a:off x="0" y="0"/>
              <a:ext cx="337378" cy="1233475"/>
            </a:xfrm>
            <a:custGeom>
              <a:avLst/>
              <a:gdLst/>
              <a:ahLst/>
              <a:cxnLst/>
              <a:rect r="r" b="b" t="t" l="l"/>
              <a:pathLst>
                <a:path h="1233475" w="337378">
                  <a:moveTo>
                    <a:pt x="96700" y="0"/>
                  </a:moveTo>
                  <a:lnTo>
                    <a:pt x="240678" y="0"/>
                  </a:lnTo>
                  <a:cubicBezTo>
                    <a:pt x="294084" y="0"/>
                    <a:pt x="337378" y="43294"/>
                    <a:pt x="337378" y="96700"/>
                  </a:cubicBezTo>
                  <a:lnTo>
                    <a:pt x="337378" y="1136775"/>
                  </a:lnTo>
                  <a:cubicBezTo>
                    <a:pt x="337378" y="1162421"/>
                    <a:pt x="327190" y="1187017"/>
                    <a:pt x="309055" y="1205152"/>
                  </a:cubicBezTo>
                  <a:cubicBezTo>
                    <a:pt x="290920" y="1223287"/>
                    <a:pt x="266324" y="1233475"/>
                    <a:pt x="240678" y="1233475"/>
                  </a:cubicBezTo>
                  <a:lnTo>
                    <a:pt x="96700" y="1233475"/>
                  </a:lnTo>
                  <a:cubicBezTo>
                    <a:pt x="71054" y="1233475"/>
                    <a:pt x="46458" y="1223287"/>
                    <a:pt x="28323" y="1205152"/>
                  </a:cubicBezTo>
                  <a:cubicBezTo>
                    <a:pt x="10188" y="1187017"/>
                    <a:pt x="0" y="1162421"/>
                    <a:pt x="0" y="1136775"/>
                  </a:cubicBezTo>
                  <a:lnTo>
                    <a:pt x="0" y="96700"/>
                  </a:lnTo>
                  <a:cubicBezTo>
                    <a:pt x="0" y="71054"/>
                    <a:pt x="10188" y="46458"/>
                    <a:pt x="28323" y="28323"/>
                  </a:cubicBezTo>
                  <a:cubicBezTo>
                    <a:pt x="46458" y="10188"/>
                    <a:pt x="71054" y="0"/>
                    <a:pt x="9670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37378"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106379" y="789337"/>
            <a:ext cx="7677316" cy="6986764"/>
          </a:xfrm>
          <a:custGeom>
            <a:avLst/>
            <a:gdLst/>
            <a:ahLst/>
            <a:cxnLst/>
            <a:rect r="r" b="b" t="t" l="l"/>
            <a:pathLst>
              <a:path h="6986764" w="7677316">
                <a:moveTo>
                  <a:pt x="0" y="0"/>
                </a:moveTo>
                <a:lnTo>
                  <a:pt x="7677316" y="0"/>
                </a:lnTo>
                <a:lnTo>
                  <a:pt x="7677316" y="6986764"/>
                </a:lnTo>
                <a:lnTo>
                  <a:pt x="0" y="6986764"/>
                </a:lnTo>
                <a:lnTo>
                  <a:pt x="0" y="0"/>
                </a:lnTo>
                <a:close/>
              </a:path>
            </a:pathLst>
          </a:custGeom>
          <a:blipFill>
            <a:blip r:embed="rId4"/>
            <a:stretch>
              <a:fillRect l="0" t="0" r="0" b="0"/>
            </a:stretch>
          </a:blipFill>
          <a:ln w="9525" cap="sq">
            <a:solidFill>
              <a:srgbClr val="000000"/>
            </a:solidFill>
            <a:prstDash val="solid"/>
            <a:miter/>
          </a:ln>
        </p:spPr>
      </p:sp>
      <p:sp>
        <p:nvSpPr>
          <p:cNvPr name="Freeform 11" id="11"/>
          <p:cNvSpPr/>
          <p:nvPr/>
        </p:nvSpPr>
        <p:spPr>
          <a:xfrm flipH="false" flipV="false" rot="0">
            <a:off x="8149455" y="818638"/>
            <a:ext cx="9906298" cy="5881864"/>
          </a:xfrm>
          <a:custGeom>
            <a:avLst/>
            <a:gdLst/>
            <a:ahLst/>
            <a:cxnLst/>
            <a:rect r="r" b="b" t="t" l="l"/>
            <a:pathLst>
              <a:path h="5881864" w="9906298">
                <a:moveTo>
                  <a:pt x="0" y="0"/>
                </a:moveTo>
                <a:lnTo>
                  <a:pt x="9906298" y="0"/>
                </a:lnTo>
                <a:lnTo>
                  <a:pt x="9906298" y="5881865"/>
                </a:lnTo>
                <a:lnTo>
                  <a:pt x="0" y="5881865"/>
                </a:lnTo>
                <a:lnTo>
                  <a:pt x="0" y="0"/>
                </a:lnTo>
                <a:close/>
              </a:path>
            </a:pathLst>
          </a:custGeom>
          <a:blipFill>
            <a:blip r:embed="rId5"/>
            <a:stretch>
              <a:fillRect l="0" t="0" r="0" b="0"/>
            </a:stretch>
          </a:blipFill>
          <a:ln w="9525" cap="sq">
            <a:solidFill>
              <a:srgbClr val="000000"/>
            </a:solidFill>
            <a:prstDash val="solid"/>
            <a:miter/>
          </a:ln>
        </p:spPr>
      </p:sp>
      <p:sp>
        <p:nvSpPr>
          <p:cNvPr name="Freeform 12" id="12"/>
          <p:cNvSpPr/>
          <p:nvPr/>
        </p:nvSpPr>
        <p:spPr>
          <a:xfrm flipH="false" flipV="false" rot="0">
            <a:off x="8149455" y="6593823"/>
            <a:ext cx="9906298" cy="8953769"/>
          </a:xfrm>
          <a:custGeom>
            <a:avLst/>
            <a:gdLst/>
            <a:ahLst/>
            <a:cxnLst/>
            <a:rect r="r" b="b" t="t" l="l"/>
            <a:pathLst>
              <a:path h="8953769" w="9906298">
                <a:moveTo>
                  <a:pt x="0" y="0"/>
                </a:moveTo>
                <a:lnTo>
                  <a:pt x="9906298" y="0"/>
                </a:lnTo>
                <a:lnTo>
                  <a:pt x="9906298" y="8953769"/>
                </a:lnTo>
                <a:lnTo>
                  <a:pt x="0" y="8953769"/>
                </a:lnTo>
                <a:lnTo>
                  <a:pt x="0" y="0"/>
                </a:lnTo>
                <a:close/>
              </a:path>
            </a:pathLst>
          </a:custGeom>
          <a:blipFill>
            <a:blip r:embed="rId6"/>
            <a:stretch>
              <a:fillRect l="0" t="0" r="0" b="0"/>
            </a:stretch>
          </a:blipFill>
        </p:spPr>
      </p:sp>
      <p:sp>
        <p:nvSpPr>
          <p:cNvPr name="TextBox 13" id="13"/>
          <p:cNvSpPr txBox="true"/>
          <p:nvPr/>
        </p:nvSpPr>
        <p:spPr>
          <a:xfrm rot="0">
            <a:off x="1028700" y="137458"/>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OBTENCIÓN DE INSIGTHS CON CONSULTAS</a:t>
            </a:r>
          </a:p>
        </p:txBody>
      </p:sp>
      <p:sp>
        <p:nvSpPr>
          <p:cNvPr name="TextBox 14" id="14"/>
          <p:cNvSpPr txBox="true"/>
          <p:nvPr/>
        </p:nvSpPr>
        <p:spPr>
          <a:xfrm rot="0">
            <a:off x="-739935" y="9897746"/>
            <a:ext cx="6256815" cy="389254"/>
          </a:xfrm>
          <a:prstGeom prst="rect">
            <a:avLst/>
          </a:prstGeom>
        </p:spPr>
        <p:txBody>
          <a:bodyPr anchor="t" rtlCol="false" tIns="0" lIns="0" bIns="0" rIns="0">
            <a:spAutoFit/>
          </a:bodyPr>
          <a:lstStyle/>
          <a:p>
            <a:pPr algn="r">
              <a:lnSpc>
                <a:spcPts val="3220"/>
              </a:lnSpc>
            </a:pPr>
            <a:r>
              <a:rPr lang="en-US" sz="2300">
                <a:solidFill>
                  <a:srgbClr val="000000"/>
                </a:solidFill>
                <a:latin typeface="Garet"/>
                <a:ea typeface="Garet"/>
                <a:cs typeface="Garet"/>
                <a:sym typeface="Garet"/>
              </a:rPr>
              <a:t>Marcos Saúl Sánchez Martínez</a:t>
            </a:r>
          </a:p>
        </p:txBody>
      </p:sp>
      <p:sp>
        <p:nvSpPr>
          <p:cNvPr name="TextBox 15" id="15"/>
          <p:cNvSpPr txBox="true"/>
          <p:nvPr/>
        </p:nvSpPr>
        <p:spPr>
          <a:xfrm rot="0">
            <a:off x="13004055" y="3255924"/>
            <a:ext cx="6218615" cy="302259"/>
          </a:xfrm>
          <a:prstGeom prst="rect">
            <a:avLst/>
          </a:prstGeom>
        </p:spPr>
        <p:txBody>
          <a:bodyPr anchor="t" rtlCol="false" tIns="0" lIns="0" bIns="0" rIns="0">
            <a:spAutoFit/>
          </a:bodyPr>
          <a:lstStyle/>
          <a:p>
            <a:pPr algn="just">
              <a:lnSpc>
                <a:spcPts val="2240"/>
              </a:lnSpc>
            </a:pPr>
            <a:r>
              <a:rPr lang="en-US" sz="1600">
                <a:solidFill>
                  <a:srgbClr val="000000"/>
                </a:solidFill>
                <a:latin typeface="Consolas"/>
                <a:ea typeface="Consolas"/>
                <a:cs typeface="Consolas"/>
                <a:sym typeface="Consolas"/>
              </a:rPr>
              <a:t>Elegimos en base a que </a:t>
            </a:r>
            <a:r>
              <a:rPr lang="en-US" sz="1600">
                <a:solidFill>
                  <a:srgbClr val="000000"/>
                </a:solidFill>
                <a:latin typeface="Consolas"/>
                <a:ea typeface="Consolas"/>
                <a:cs typeface="Consolas"/>
                <a:sym typeface="Consolas"/>
              </a:rPr>
              <a:t>se unen las tablas</a:t>
            </a:r>
          </a:p>
        </p:txBody>
      </p:sp>
      <p:sp>
        <p:nvSpPr>
          <p:cNvPr name="TextBox 16" id="16"/>
          <p:cNvSpPr txBox="true"/>
          <p:nvPr/>
        </p:nvSpPr>
        <p:spPr>
          <a:xfrm rot="0">
            <a:off x="11944841" y="3879244"/>
            <a:ext cx="6218615" cy="302259"/>
          </a:xfrm>
          <a:prstGeom prst="rect">
            <a:avLst/>
          </a:prstGeom>
        </p:spPr>
        <p:txBody>
          <a:bodyPr anchor="t" rtlCol="false" tIns="0" lIns="0" bIns="0" rIns="0">
            <a:spAutoFit/>
          </a:bodyPr>
          <a:lstStyle/>
          <a:p>
            <a:pPr algn="just">
              <a:lnSpc>
                <a:spcPts val="2240"/>
              </a:lnSpc>
            </a:pPr>
            <a:r>
              <a:rPr lang="en-US" sz="1600">
                <a:solidFill>
                  <a:srgbClr val="000000"/>
                </a:solidFill>
                <a:latin typeface="Consolas"/>
                <a:ea typeface="Consolas"/>
                <a:cs typeface="Consolas"/>
                <a:sym typeface="Consolas"/>
              </a:rPr>
              <a:t>Agrupamos para la suma en el SELECT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348959" cy="10820284"/>
            <a:chOff x="0" y="0"/>
            <a:chExt cx="355281" cy="2849787"/>
          </a:xfrm>
        </p:grpSpPr>
        <p:sp>
          <p:nvSpPr>
            <p:cNvPr name="Freeform 4" id="4"/>
            <p:cNvSpPr/>
            <p:nvPr/>
          </p:nvSpPr>
          <p:spPr>
            <a:xfrm flipH="false" flipV="false" rot="0">
              <a:off x="0" y="0"/>
              <a:ext cx="355281" cy="2849787"/>
            </a:xfrm>
            <a:custGeom>
              <a:avLst/>
              <a:gdLst/>
              <a:ahLst/>
              <a:cxnLst/>
              <a:rect r="r" b="b" t="t" l="l"/>
              <a:pathLst>
                <a:path h="2849787" w="355281">
                  <a:moveTo>
                    <a:pt x="91827" y="0"/>
                  </a:moveTo>
                  <a:lnTo>
                    <a:pt x="263454" y="0"/>
                  </a:lnTo>
                  <a:cubicBezTo>
                    <a:pt x="314169" y="0"/>
                    <a:pt x="355281" y="41112"/>
                    <a:pt x="355281" y="91827"/>
                  </a:cubicBezTo>
                  <a:lnTo>
                    <a:pt x="355281" y="2757960"/>
                  </a:lnTo>
                  <a:cubicBezTo>
                    <a:pt x="355281" y="2782314"/>
                    <a:pt x="345607" y="2805671"/>
                    <a:pt x="328386" y="2822891"/>
                  </a:cubicBezTo>
                  <a:cubicBezTo>
                    <a:pt x="311165" y="2840112"/>
                    <a:pt x="287808" y="2849787"/>
                    <a:pt x="263454" y="2849787"/>
                  </a:cubicBezTo>
                  <a:lnTo>
                    <a:pt x="91827" y="2849787"/>
                  </a:lnTo>
                  <a:cubicBezTo>
                    <a:pt x="41112" y="2849787"/>
                    <a:pt x="0" y="2808675"/>
                    <a:pt x="0" y="2757960"/>
                  </a:cubicBezTo>
                  <a:lnTo>
                    <a:pt x="0" y="91827"/>
                  </a:lnTo>
                  <a:cubicBezTo>
                    <a:pt x="0" y="41112"/>
                    <a:pt x="41112" y="0"/>
                    <a:pt x="91827"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55281"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10800000">
            <a:off x="17096246" y="5773200"/>
            <a:ext cx="1280981" cy="4683349"/>
            <a:chOff x="0" y="0"/>
            <a:chExt cx="337378" cy="1233475"/>
          </a:xfrm>
        </p:grpSpPr>
        <p:sp>
          <p:nvSpPr>
            <p:cNvPr name="Freeform 7" id="7"/>
            <p:cNvSpPr/>
            <p:nvPr/>
          </p:nvSpPr>
          <p:spPr>
            <a:xfrm flipH="false" flipV="false" rot="0">
              <a:off x="0" y="0"/>
              <a:ext cx="337378" cy="1233475"/>
            </a:xfrm>
            <a:custGeom>
              <a:avLst/>
              <a:gdLst/>
              <a:ahLst/>
              <a:cxnLst/>
              <a:rect r="r" b="b" t="t" l="l"/>
              <a:pathLst>
                <a:path h="1233475" w="337378">
                  <a:moveTo>
                    <a:pt x="96700" y="0"/>
                  </a:moveTo>
                  <a:lnTo>
                    <a:pt x="240678" y="0"/>
                  </a:lnTo>
                  <a:cubicBezTo>
                    <a:pt x="294084" y="0"/>
                    <a:pt x="337378" y="43294"/>
                    <a:pt x="337378" y="96700"/>
                  </a:cubicBezTo>
                  <a:lnTo>
                    <a:pt x="337378" y="1136775"/>
                  </a:lnTo>
                  <a:cubicBezTo>
                    <a:pt x="337378" y="1162421"/>
                    <a:pt x="327190" y="1187017"/>
                    <a:pt x="309055" y="1205152"/>
                  </a:cubicBezTo>
                  <a:cubicBezTo>
                    <a:pt x="290920" y="1223287"/>
                    <a:pt x="266324" y="1233475"/>
                    <a:pt x="240678" y="1233475"/>
                  </a:cubicBezTo>
                  <a:lnTo>
                    <a:pt x="96700" y="1233475"/>
                  </a:lnTo>
                  <a:cubicBezTo>
                    <a:pt x="71054" y="1233475"/>
                    <a:pt x="46458" y="1223287"/>
                    <a:pt x="28323" y="1205152"/>
                  </a:cubicBezTo>
                  <a:cubicBezTo>
                    <a:pt x="10188" y="1187017"/>
                    <a:pt x="0" y="1162421"/>
                    <a:pt x="0" y="1136775"/>
                  </a:cubicBezTo>
                  <a:lnTo>
                    <a:pt x="0" y="96700"/>
                  </a:lnTo>
                  <a:cubicBezTo>
                    <a:pt x="0" y="71054"/>
                    <a:pt x="10188" y="46458"/>
                    <a:pt x="28323" y="28323"/>
                  </a:cubicBezTo>
                  <a:cubicBezTo>
                    <a:pt x="46458" y="10188"/>
                    <a:pt x="71054" y="0"/>
                    <a:pt x="9670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37378"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10407310" y="697482"/>
            <a:ext cx="7215072" cy="6626342"/>
          </a:xfrm>
          <a:custGeom>
            <a:avLst/>
            <a:gdLst/>
            <a:ahLst/>
            <a:cxnLst/>
            <a:rect r="r" b="b" t="t" l="l"/>
            <a:pathLst>
              <a:path h="6626342" w="7215072">
                <a:moveTo>
                  <a:pt x="0" y="0"/>
                </a:moveTo>
                <a:lnTo>
                  <a:pt x="7215072" y="0"/>
                </a:lnTo>
                <a:lnTo>
                  <a:pt x="7215072" y="6626342"/>
                </a:lnTo>
                <a:lnTo>
                  <a:pt x="0" y="6626342"/>
                </a:lnTo>
                <a:lnTo>
                  <a:pt x="0" y="0"/>
                </a:lnTo>
                <a:close/>
              </a:path>
            </a:pathLst>
          </a:custGeom>
          <a:blipFill>
            <a:blip r:embed="rId3"/>
            <a:stretch>
              <a:fillRect l="0" t="0" r="0" b="0"/>
            </a:stretch>
          </a:blipFill>
        </p:spPr>
      </p:sp>
      <p:sp>
        <p:nvSpPr>
          <p:cNvPr name="Freeform 10" id="10"/>
          <p:cNvSpPr/>
          <p:nvPr/>
        </p:nvSpPr>
        <p:spPr>
          <a:xfrm flipH="false" flipV="false" rot="0">
            <a:off x="10407310" y="7323824"/>
            <a:ext cx="7215072" cy="1934476"/>
          </a:xfrm>
          <a:custGeom>
            <a:avLst/>
            <a:gdLst/>
            <a:ahLst/>
            <a:cxnLst/>
            <a:rect r="r" b="b" t="t" l="l"/>
            <a:pathLst>
              <a:path h="1934476" w="7215072">
                <a:moveTo>
                  <a:pt x="0" y="0"/>
                </a:moveTo>
                <a:lnTo>
                  <a:pt x="7215072" y="0"/>
                </a:lnTo>
                <a:lnTo>
                  <a:pt x="7215072" y="1934476"/>
                </a:lnTo>
                <a:lnTo>
                  <a:pt x="0" y="1934476"/>
                </a:lnTo>
                <a:lnTo>
                  <a:pt x="0" y="0"/>
                </a:lnTo>
                <a:close/>
              </a:path>
            </a:pathLst>
          </a:custGeom>
          <a:blipFill>
            <a:blip r:embed="rId4"/>
            <a:stretch>
              <a:fillRect l="0" t="0" r="0" b="0"/>
            </a:stretch>
          </a:blipFill>
        </p:spPr>
      </p:sp>
      <p:sp>
        <p:nvSpPr>
          <p:cNvPr name="Freeform 11" id="11"/>
          <p:cNvSpPr/>
          <p:nvPr/>
        </p:nvSpPr>
        <p:spPr>
          <a:xfrm flipH="false" flipV="false" rot="0">
            <a:off x="1279016" y="6520366"/>
            <a:ext cx="7781265" cy="3403600"/>
          </a:xfrm>
          <a:custGeom>
            <a:avLst/>
            <a:gdLst/>
            <a:ahLst/>
            <a:cxnLst/>
            <a:rect r="r" b="b" t="t" l="l"/>
            <a:pathLst>
              <a:path h="3403600" w="7781265">
                <a:moveTo>
                  <a:pt x="0" y="0"/>
                </a:moveTo>
                <a:lnTo>
                  <a:pt x="7781265" y="0"/>
                </a:lnTo>
                <a:lnTo>
                  <a:pt x="7781265" y="3403599"/>
                </a:lnTo>
                <a:lnTo>
                  <a:pt x="0" y="3403599"/>
                </a:lnTo>
                <a:lnTo>
                  <a:pt x="0" y="0"/>
                </a:lnTo>
                <a:close/>
              </a:path>
            </a:pathLst>
          </a:custGeom>
          <a:blipFill>
            <a:blip r:embed="rId5"/>
            <a:stretch>
              <a:fillRect l="0" t="0" r="-79425" b="-6139"/>
            </a:stretch>
          </a:blipFill>
        </p:spPr>
      </p:sp>
      <p:sp>
        <p:nvSpPr>
          <p:cNvPr name="Freeform 12" id="12"/>
          <p:cNvSpPr/>
          <p:nvPr/>
        </p:nvSpPr>
        <p:spPr>
          <a:xfrm flipH="false" flipV="false" rot="0">
            <a:off x="1279016" y="848442"/>
            <a:ext cx="7781265" cy="6022998"/>
          </a:xfrm>
          <a:custGeom>
            <a:avLst/>
            <a:gdLst/>
            <a:ahLst/>
            <a:cxnLst/>
            <a:rect r="r" b="b" t="t" l="l"/>
            <a:pathLst>
              <a:path h="6022998" w="7781265">
                <a:moveTo>
                  <a:pt x="0" y="0"/>
                </a:moveTo>
                <a:lnTo>
                  <a:pt x="7781265" y="0"/>
                </a:lnTo>
                <a:lnTo>
                  <a:pt x="7781265" y="6022998"/>
                </a:lnTo>
                <a:lnTo>
                  <a:pt x="0" y="6022998"/>
                </a:lnTo>
                <a:lnTo>
                  <a:pt x="0" y="0"/>
                </a:lnTo>
                <a:close/>
              </a:path>
            </a:pathLst>
          </a:custGeom>
          <a:blipFill>
            <a:blip r:embed="rId6"/>
            <a:stretch>
              <a:fillRect l="0" t="0" r="0" b="0"/>
            </a:stretch>
          </a:blipFill>
        </p:spPr>
      </p:sp>
      <p:sp>
        <p:nvSpPr>
          <p:cNvPr name="TextBox 13" id="13"/>
          <p:cNvSpPr txBox="true"/>
          <p:nvPr/>
        </p:nvSpPr>
        <p:spPr>
          <a:xfrm rot="0">
            <a:off x="1028700" y="137458"/>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OBTENCIÓN DE INSIGTHS CON CONSULTAS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796047" cy="10820284"/>
            <a:chOff x="0" y="0"/>
            <a:chExt cx="209658" cy="2849787"/>
          </a:xfrm>
        </p:grpSpPr>
        <p:sp>
          <p:nvSpPr>
            <p:cNvPr name="Freeform 4" id="4"/>
            <p:cNvSpPr/>
            <p:nvPr/>
          </p:nvSpPr>
          <p:spPr>
            <a:xfrm flipH="false" flipV="false" rot="0">
              <a:off x="0" y="0"/>
              <a:ext cx="209658" cy="2849787"/>
            </a:xfrm>
            <a:custGeom>
              <a:avLst/>
              <a:gdLst/>
              <a:ahLst/>
              <a:cxnLst/>
              <a:rect r="r" b="b" t="t" l="l"/>
              <a:pathLst>
                <a:path h="2849787" w="209658">
                  <a:moveTo>
                    <a:pt x="104829" y="0"/>
                  </a:moveTo>
                  <a:lnTo>
                    <a:pt x="104829" y="0"/>
                  </a:lnTo>
                  <a:cubicBezTo>
                    <a:pt x="132632" y="0"/>
                    <a:pt x="159295" y="11044"/>
                    <a:pt x="178955" y="30704"/>
                  </a:cubicBezTo>
                  <a:cubicBezTo>
                    <a:pt x="198614" y="50363"/>
                    <a:pt x="209658" y="77027"/>
                    <a:pt x="209658" y="104829"/>
                  </a:cubicBezTo>
                  <a:lnTo>
                    <a:pt x="209658" y="2744958"/>
                  </a:lnTo>
                  <a:cubicBezTo>
                    <a:pt x="209658" y="2772760"/>
                    <a:pt x="198614" y="2799424"/>
                    <a:pt x="178955" y="2819083"/>
                  </a:cubicBezTo>
                  <a:cubicBezTo>
                    <a:pt x="159295" y="2838742"/>
                    <a:pt x="132632" y="2849787"/>
                    <a:pt x="104829" y="2849787"/>
                  </a:cubicBezTo>
                  <a:lnTo>
                    <a:pt x="104829" y="2849787"/>
                  </a:lnTo>
                  <a:cubicBezTo>
                    <a:pt x="77027" y="2849787"/>
                    <a:pt x="50363" y="2838742"/>
                    <a:pt x="30704" y="2819083"/>
                  </a:cubicBezTo>
                  <a:cubicBezTo>
                    <a:pt x="11044" y="2799424"/>
                    <a:pt x="0" y="2772760"/>
                    <a:pt x="0" y="2744958"/>
                  </a:cubicBezTo>
                  <a:lnTo>
                    <a:pt x="0" y="104829"/>
                  </a:lnTo>
                  <a:cubicBezTo>
                    <a:pt x="0" y="77027"/>
                    <a:pt x="11044" y="50363"/>
                    <a:pt x="30704" y="30704"/>
                  </a:cubicBezTo>
                  <a:cubicBezTo>
                    <a:pt x="50363" y="11044"/>
                    <a:pt x="77027" y="0"/>
                    <a:pt x="10482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09658" cy="2906937"/>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495300" y="213658"/>
            <a:ext cx="1068279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INSIGTHS</a:t>
            </a:r>
          </a:p>
        </p:txBody>
      </p:sp>
      <p:sp>
        <p:nvSpPr>
          <p:cNvPr name="TextBox 7" id="7"/>
          <p:cNvSpPr txBox="true"/>
          <p:nvPr/>
        </p:nvSpPr>
        <p:spPr>
          <a:xfrm rot="0">
            <a:off x="669958" y="7417704"/>
            <a:ext cx="17517539" cy="261302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Garet Bold"/>
                <a:ea typeface="Garet Bold"/>
                <a:cs typeface="Garet Bold"/>
                <a:sym typeface="Garet Bold"/>
              </a:rPr>
              <a:t>Región consolidada a nivel México</a:t>
            </a:r>
          </a:p>
          <a:p>
            <a:pPr algn="ctr">
              <a:lnSpc>
                <a:spcPts val="3499"/>
              </a:lnSpc>
              <a:spcBef>
                <a:spcPct val="0"/>
              </a:spcBef>
            </a:pPr>
            <a:r>
              <a:rPr lang="en-US" sz="2499">
                <a:solidFill>
                  <a:srgbClr val="000000"/>
                </a:solidFill>
                <a:latin typeface="Garet"/>
                <a:ea typeface="Garet"/>
                <a:cs typeface="Garet"/>
                <a:sym typeface="Garet"/>
              </a:rPr>
              <a:t>En los registros más recientes (por ejemplo, julio de 2023), la región "</a:t>
            </a:r>
            <a:r>
              <a:rPr lang="en-US" b="true" sz="2499">
                <a:solidFill>
                  <a:srgbClr val="000000"/>
                </a:solidFill>
                <a:latin typeface="Garet Bold"/>
                <a:ea typeface="Garet Bold"/>
                <a:cs typeface="Garet Bold"/>
                <a:sym typeface="Garet Bold"/>
              </a:rPr>
              <a:t>TOTAL AUTOS SCANNING MEXICO</a:t>
            </a:r>
            <a:r>
              <a:rPr lang="en-US" sz="2499">
                <a:solidFill>
                  <a:srgbClr val="000000"/>
                </a:solidFill>
                <a:latin typeface="Garet"/>
                <a:ea typeface="Garet"/>
                <a:cs typeface="Garet"/>
                <a:sym typeface="Garet"/>
              </a:rPr>
              <a:t>" alcanza valores agregados de ventas considerablemente mayores (≈ 236,563) que los de cada área individual (por ejemplo, entre ≈ 29,179 y ≈ 48,228). Esto indica que la región consolidada a nivel nacional integra el desempeño de múltiples áreas y sirve como referencia global del comportamiento de las ventas en el país.</a:t>
            </a:r>
          </a:p>
        </p:txBody>
      </p:sp>
      <p:sp>
        <p:nvSpPr>
          <p:cNvPr name="TextBox 8" id="8"/>
          <p:cNvSpPr txBox="true"/>
          <p:nvPr/>
        </p:nvSpPr>
        <p:spPr>
          <a:xfrm rot="0">
            <a:off x="669958" y="700347"/>
            <a:ext cx="9113520" cy="6127749"/>
          </a:xfrm>
          <a:prstGeom prst="rect">
            <a:avLst/>
          </a:prstGeom>
        </p:spPr>
        <p:txBody>
          <a:bodyPr anchor="t" rtlCol="false" tIns="0" lIns="0" bIns="0" rIns="0">
            <a:spAutoFit/>
          </a:bodyPr>
          <a:lstStyle/>
          <a:p>
            <a:pPr algn="ctr">
              <a:lnSpc>
                <a:spcPts val="3500"/>
              </a:lnSpc>
            </a:pPr>
            <a:r>
              <a:rPr lang="en-US" sz="2500" b="true">
                <a:solidFill>
                  <a:srgbClr val="000000"/>
                </a:solidFill>
                <a:latin typeface="Garet Bold"/>
                <a:ea typeface="Garet Bold"/>
                <a:cs typeface="Garet Bold"/>
                <a:sym typeface="Garet Bold"/>
              </a:rPr>
              <a:t>Ventas en periodos</a:t>
            </a:r>
          </a:p>
          <a:p>
            <a:pPr algn="ctr">
              <a:lnSpc>
                <a:spcPts val="3500"/>
              </a:lnSpc>
              <a:spcBef>
                <a:spcPct val="0"/>
              </a:spcBef>
            </a:pPr>
            <a:r>
              <a:rPr lang="en-US" sz="2500">
                <a:solidFill>
                  <a:srgbClr val="000000"/>
                </a:solidFill>
                <a:latin typeface="Garet"/>
                <a:ea typeface="Garet"/>
                <a:cs typeface="Garet"/>
                <a:sym typeface="Garet"/>
              </a:rPr>
              <a:t>Al analizar el total de ventas agregadas por año y mes (sumando todas las regiones), se identificó que</a:t>
            </a:r>
            <a:r>
              <a:rPr lang="en-US" b="true" sz="2500">
                <a:solidFill>
                  <a:srgbClr val="000000"/>
                </a:solidFill>
                <a:latin typeface="Garet Bold"/>
                <a:ea typeface="Garet Bold"/>
                <a:cs typeface="Garet Bold"/>
                <a:sym typeface="Garet Bold"/>
              </a:rPr>
              <a:t> julio de 2022 </a:t>
            </a:r>
            <a:r>
              <a:rPr lang="en-US" sz="2500">
                <a:solidFill>
                  <a:srgbClr val="000000"/>
                </a:solidFill>
                <a:latin typeface="Garet"/>
                <a:ea typeface="Garet"/>
                <a:cs typeface="Garet"/>
                <a:sym typeface="Garet"/>
              </a:rPr>
              <a:t>fue el mes con mayor nivel de ventas en 2022, alcanzando aproximadamente </a:t>
            </a:r>
            <a:r>
              <a:rPr lang="en-US" b="true" sz="2500">
                <a:solidFill>
                  <a:srgbClr val="000000"/>
                </a:solidFill>
                <a:latin typeface="Garet Bold"/>
                <a:ea typeface="Garet Bold"/>
                <a:cs typeface="Garet Bold"/>
                <a:sym typeface="Garet Bold"/>
              </a:rPr>
              <a:t>702,062 unidades</a:t>
            </a:r>
            <a:r>
              <a:rPr lang="en-US" sz="2500">
                <a:solidFill>
                  <a:srgbClr val="000000"/>
                </a:solidFill>
                <a:latin typeface="Garet"/>
                <a:ea typeface="Garet"/>
                <a:cs typeface="Garet"/>
                <a:sym typeface="Garet"/>
              </a:rPr>
              <a:t> </a:t>
            </a:r>
            <a:r>
              <a:rPr lang="en-US" b="true" sz="2500">
                <a:solidFill>
                  <a:srgbClr val="000000"/>
                </a:solidFill>
                <a:latin typeface="Garet Bold"/>
                <a:ea typeface="Garet Bold"/>
                <a:cs typeface="Garet Bold"/>
                <a:sym typeface="Garet Bold"/>
              </a:rPr>
              <a:t>monetarias</a:t>
            </a:r>
            <a:r>
              <a:rPr lang="en-US" sz="2500">
                <a:solidFill>
                  <a:srgbClr val="000000"/>
                </a:solidFill>
                <a:latin typeface="Garet"/>
                <a:ea typeface="Garet"/>
                <a:cs typeface="Garet"/>
                <a:sym typeface="Garet"/>
              </a:rPr>
              <a:t>. De forma similar, en </a:t>
            </a:r>
            <a:r>
              <a:rPr lang="en-US" b="true" sz="2500">
                <a:solidFill>
                  <a:srgbClr val="000000"/>
                </a:solidFill>
                <a:latin typeface="Garet Bold"/>
                <a:ea typeface="Garet Bold"/>
                <a:cs typeface="Garet Bold"/>
                <a:sym typeface="Garet Bold"/>
              </a:rPr>
              <a:t>2023 el mes con mejor desempeño fue mayo</a:t>
            </a:r>
            <a:r>
              <a:rPr lang="en-US" sz="2500">
                <a:solidFill>
                  <a:srgbClr val="000000"/>
                </a:solidFill>
                <a:latin typeface="Garet"/>
                <a:ea typeface="Garet"/>
                <a:cs typeface="Garet"/>
                <a:sym typeface="Garet"/>
              </a:rPr>
              <a:t>, con un </a:t>
            </a:r>
            <a:r>
              <a:rPr lang="en-US" b="true" sz="2500">
                <a:solidFill>
                  <a:srgbClr val="000000"/>
                </a:solidFill>
                <a:latin typeface="Garet Bold"/>
                <a:ea typeface="Garet Bold"/>
                <a:cs typeface="Garet Bold"/>
                <a:sym typeface="Garet Bold"/>
              </a:rPr>
              <a:t>total cercano a 711,883</a:t>
            </a:r>
            <a:r>
              <a:rPr lang="en-US" sz="2500">
                <a:solidFill>
                  <a:srgbClr val="000000"/>
                </a:solidFill>
                <a:latin typeface="Garet"/>
                <a:ea typeface="Garet"/>
                <a:cs typeface="Garet"/>
                <a:sym typeface="Garet"/>
              </a:rPr>
              <a:t>, superando a los demás meses de ese año.</a:t>
            </a:r>
          </a:p>
          <a:p>
            <a:pPr algn="ctr">
              <a:lnSpc>
                <a:spcPts val="3500"/>
              </a:lnSpc>
              <a:spcBef>
                <a:spcPct val="0"/>
              </a:spcBef>
            </a:pPr>
            <a:r>
              <a:rPr lang="en-US" sz="2500">
                <a:solidFill>
                  <a:srgbClr val="000000"/>
                </a:solidFill>
                <a:latin typeface="Garet"/>
                <a:ea typeface="Garet"/>
                <a:cs typeface="Garet"/>
                <a:sym typeface="Garet"/>
              </a:rPr>
              <a:t>Esto indica que, dentro del periodo analizado, los picos de ventas no se concentran en el mismo mes para ambos años, sino que se desplazan de julio (2022) a mayo (2023). </a:t>
            </a:r>
            <a:r>
              <a:rPr lang="en-US" b="true" sz="2500">
                <a:solidFill>
                  <a:srgbClr val="000000"/>
                </a:solidFill>
                <a:latin typeface="Garet Bold"/>
                <a:ea typeface="Garet Bold"/>
                <a:cs typeface="Garet Bold"/>
                <a:sym typeface="Garet Bold"/>
              </a:rPr>
              <a:t>Esta variación sugiere posibles cambios en la estacionalidad, campañas comerciales o estrategias de venta entre un año y otro.</a:t>
            </a:r>
          </a:p>
        </p:txBody>
      </p:sp>
      <p:sp>
        <p:nvSpPr>
          <p:cNvPr name="TextBox 9" id="9"/>
          <p:cNvSpPr txBox="true"/>
          <p:nvPr/>
        </p:nvSpPr>
        <p:spPr>
          <a:xfrm rot="0">
            <a:off x="10257823" y="719397"/>
            <a:ext cx="7746794" cy="6263639"/>
          </a:xfrm>
          <a:prstGeom prst="rect">
            <a:avLst/>
          </a:prstGeom>
        </p:spPr>
        <p:txBody>
          <a:bodyPr anchor="t" rtlCol="false" tIns="0" lIns="0" bIns="0" rIns="0">
            <a:spAutoFit/>
          </a:bodyPr>
          <a:lstStyle/>
          <a:p>
            <a:pPr algn="ctr">
              <a:lnSpc>
                <a:spcPts val="3360"/>
              </a:lnSpc>
            </a:pPr>
            <a:r>
              <a:rPr lang="en-US" sz="2400" b="true">
                <a:solidFill>
                  <a:srgbClr val="000000"/>
                </a:solidFill>
                <a:latin typeface="Garet Bold"/>
                <a:ea typeface="Garet Bold"/>
                <a:cs typeface="Garet Bold"/>
                <a:sym typeface="Garet Bold"/>
              </a:rPr>
              <a:t>Productos más vendidos</a:t>
            </a:r>
          </a:p>
          <a:p>
            <a:pPr algn="ctr">
              <a:lnSpc>
                <a:spcPts val="3360"/>
              </a:lnSpc>
              <a:spcBef>
                <a:spcPct val="0"/>
              </a:spcBef>
            </a:pPr>
            <a:r>
              <a:rPr lang="en-US" b="true" sz="2400">
                <a:solidFill>
                  <a:srgbClr val="000000"/>
                </a:solidFill>
                <a:latin typeface="Garet Bold"/>
                <a:ea typeface="Garet Bold"/>
                <a:cs typeface="Garet Bold"/>
                <a:sym typeface="Garet Bold"/>
              </a:rPr>
              <a:t>1) CLORALEX EL RENDIDOR domina el ranking</a:t>
            </a:r>
          </a:p>
          <a:p>
            <a:pPr algn="ctr">
              <a:lnSpc>
                <a:spcPts val="3360"/>
              </a:lnSpc>
              <a:spcBef>
                <a:spcPct val="0"/>
              </a:spcBef>
            </a:pPr>
            <a:r>
              <a:rPr lang="en-US" sz="2400">
                <a:solidFill>
                  <a:srgbClr val="000000"/>
                </a:solidFill>
                <a:latin typeface="Garet"/>
                <a:ea typeface="Garet"/>
                <a:cs typeface="Garet"/>
                <a:sym typeface="Garet"/>
              </a:rPr>
              <a:t>En ambos años, los primeros lugares son “CLORALEX EL RENDIDOR …”. O sea, esa familia/marca es el conductor principal del valor vendido del dataset. Podemos decir que es el “producto sostiene el negocio”.</a:t>
            </a:r>
          </a:p>
          <a:p>
            <a:pPr algn="ctr">
              <a:lnSpc>
                <a:spcPts val="3360"/>
              </a:lnSpc>
              <a:spcBef>
                <a:spcPct val="0"/>
              </a:spcBef>
            </a:pPr>
            <a:r>
              <a:rPr lang="en-US" b="true" sz="2400">
                <a:solidFill>
                  <a:srgbClr val="000000"/>
                </a:solidFill>
                <a:latin typeface="Garet Bold"/>
                <a:ea typeface="Garet Bold"/>
                <a:cs typeface="Garet Bold"/>
                <a:sym typeface="Garet Bold"/>
              </a:rPr>
              <a:t>2) Cambia el producto #1 entre 2022 y 2023</a:t>
            </a:r>
          </a:p>
          <a:p>
            <a:pPr algn="ctr">
              <a:lnSpc>
                <a:spcPts val="3360"/>
              </a:lnSpc>
              <a:spcBef>
                <a:spcPct val="0"/>
              </a:spcBef>
            </a:pPr>
            <a:r>
              <a:rPr lang="en-US" sz="2400">
                <a:solidFill>
                  <a:srgbClr val="000000"/>
                </a:solidFill>
                <a:latin typeface="Garet"/>
                <a:ea typeface="Garet"/>
                <a:cs typeface="Garet"/>
                <a:sym typeface="Garet"/>
              </a:rPr>
              <a:t>2022 top: CLORALEX EL RENDIDOR BOT.PLAST. 2000ML… con 713,986.5080</a:t>
            </a:r>
          </a:p>
          <a:p>
            <a:pPr algn="ctr">
              <a:lnSpc>
                <a:spcPts val="3360"/>
              </a:lnSpc>
              <a:spcBef>
                <a:spcPct val="0"/>
              </a:spcBef>
            </a:pPr>
            <a:r>
              <a:rPr lang="en-US" sz="2400">
                <a:solidFill>
                  <a:srgbClr val="000000"/>
                </a:solidFill>
                <a:latin typeface="Garet"/>
                <a:ea typeface="Garet"/>
                <a:cs typeface="Garet"/>
                <a:sym typeface="Garet"/>
              </a:rPr>
              <a:t>2023 top: CLORALEX EL RENDIDOR BOT.PLAST. 3750ML… con 457,022.6630</a:t>
            </a:r>
          </a:p>
          <a:p>
            <a:pPr algn="ctr">
              <a:lnSpc>
                <a:spcPts val="3360"/>
              </a:lnSpc>
              <a:spcBef>
                <a:spcPct val="0"/>
              </a:spcBef>
            </a:pPr>
            <a:r>
              <a:rPr lang="en-US" sz="2400">
                <a:solidFill>
                  <a:srgbClr val="000000"/>
                </a:solidFill>
                <a:latin typeface="Garet"/>
                <a:ea typeface="Garet"/>
                <a:cs typeface="Garet"/>
                <a:sym typeface="Garet"/>
              </a:rPr>
              <a:t>Insight: el liderazgo se mueve a otro producto dentro de la misma familia CLORALEX EL RENDIDOR.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12526" y="1602741"/>
            <a:ext cx="13022056" cy="2530461"/>
          </a:xfrm>
          <a:prstGeom prst="rect">
            <a:avLst/>
          </a:prstGeom>
        </p:spPr>
        <p:txBody>
          <a:bodyPr anchor="t" rtlCol="false" tIns="0" lIns="0" bIns="0" rIns="0">
            <a:spAutoFit/>
          </a:bodyPr>
          <a:lstStyle/>
          <a:p>
            <a:pPr algn="ctr">
              <a:lnSpc>
                <a:spcPts val="9699"/>
              </a:lnSpc>
            </a:pPr>
            <a:r>
              <a:rPr lang="en-US" b="true" sz="9999">
                <a:solidFill>
                  <a:srgbClr val="FFFFFF"/>
                </a:solidFill>
                <a:latin typeface="Garet Bold"/>
                <a:ea typeface="Garet Bold"/>
                <a:cs typeface="Garet Bold"/>
                <a:sym typeface="Garet Bold"/>
              </a:rPr>
              <a:t>DASHBOARD CON POWER BI</a:t>
            </a:r>
          </a:p>
        </p:txBody>
      </p:sp>
      <p:sp>
        <p:nvSpPr>
          <p:cNvPr name="TextBox 4" id="4"/>
          <p:cNvSpPr txBox="true"/>
          <p:nvPr/>
        </p:nvSpPr>
        <p:spPr>
          <a:xfrm rot="0">
            <a:off x="3872000" y="5516325"/>
            <a:ext cx="10239200" cy="58737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Datos interactivos.</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646567" y="1499307"/>
            <a:ext cx="994865" cy="956879"/>
          </a:xfrm>
          <a:custGeom>
            <a:avLst/>
            <a:gdLst/>
            <a:ahLst/>
            <a:cxnLst/>
            <a:rect r="r" b="b" t="t" l="l"/>
            <a:pathLst>
              <a:path h="956879" w="994865">
                <a:moveTo>
                  <a:pt x="0" y="0"/>
                </a:moveTo>
                <a:lnTo>
                  <a:pt x="994866" y="0"/>
                </a:lnTo>
                <a:lnTo>
                  <a:pt x="994866" y="956879"/>
                </a:lnTo>
                <a:lnTo>
                  <a:pt x="0" y="956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7178" y="9039041"/>
            <a:ext cx="8162329" cy="1592157"/>
            <a:chOff x="0" y="0"/>
            <a:chExt cx="2149749" cy="419334"/>
          </a:xfrm>
        </p:grpSpPr>
        <p:sp>
          <p:nvSpPr>
            <p:cNvPr name="Freeform 5" id="5"/>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0"/>
                  </a:srgbClr>
                </a:gs>
                <a:gs pos="100000">
                  <a:srgbClr val="003060">
                    <a:alpha val="100000"/>
                  </a:srgbClr>
                </a:gs>
              </a:gsLst>
              <a:lin ang="5400000"/>
            </a:gradFill>
          </p:spPr>
        </p:sp>
        <p:sp>
          <p:nvSpPr>
            <p:cNvPr name="TextBox 6" id="6"/>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7" id="7"/>
          <p:cNvGrpSpPr/>
          <p:nvPr/>
        </p:nvGrpSpPr>
        <p:grpSpPr>
          <a:xfrm rot="0">
            <a:off x="9920418" y="-116281"/>
            <a:ext cx="8741633" cy="1740931"/>
            <a:chOff x="0" y="0"/>
            <a:chExt cx="2302323" cy="458517"/>
          </a:xfrm>
        </p:grpSpPr>
        <p:sp>
          <p:nvSpPr>
            <p:cNvPr name="Freeform 8" id="8"/>
            <p:cNvSpPr/>
            <p:nvPr/>
          </p:nvSpPr>
          <p:spPr>
            <a:xfrm flipH="false" flipV="false" rot="0">
              <a:off x="0" y="0"/>
              <a:ext cx="2302323" cy="458517"/>
            </a:xfrm>
            <a:custGeom>
              <a:avLst/>
              <a:gdLst/>
              <a:ahLst/>
              <a:cxnLst/>
              <a:rect r="r" b="b" t="t" l="l"/>
              <a:pathLst>
                <a:path h="458517" w="2302323">
                  <a:moveTo>
                    <a:pt x="14170" y="0"/>
                  </a:moveTo>
                  <a:lnTo>
                    <a:pt x="2288153" y="0"/>
                  </a:lnTo>
                  <a:cubicBezTo>
                    <a:pt x="2291911" y="0"/>
                    <a:pt x="2295515" y="1493"/>
                    <a:pt x="2298173" y="4150"/>
                  </a:cubicBezTo>
                  <a:cubicBezTo>
                    <a:pt x="2300830" y="6808"/>
                    <a:pt x="2302323" y="10412"/>
                    <a:pt x="2302323" y="14170"/>
                  </a:cubicBezTo>
                  <a:lnTo>
                    <a:pt x="2302323" y="444347"/>
                  </a:lnTo>
                  <a:cubicBezTo>
                    <a:pt x="2302323" y="448105"/>
                    <a:pt x="2300830" y="451709"/>
                    <a:pt x="2298173" y="454367"/>
                  </a:cubicBezTo>
                  <a:cubicBezTo>
                    <a:pt x="2295515" y="457024"/>
                    <a:pt x="2291911" y="458517"/>
                    <a:pt x="2288153" y="458517"/>
                  </a:cubicBezTo>
                  <a:lnTo>
                    <a:pt x="14170" y="458517"/>
                  </a:lnTo>
                  <a:cubicBezTo>
                    <a:pt x="10412" y="458517"/>
                    <a:pt x="6808" y="457024"/>
                    <a:pt x="4150" y="454367"/>
                  </a:cubicBezTo>
                  <a:cubicBezTo>
                    <a:pt x="1493" y="451709"/>
                    <a:pt x="0" y="448105"/>
                    <a:pt x="0" y="444347"/>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9" id="9"/>
            <p:cNvSpPr txBox="true"/>
            <p:nvPr/>
          </p:nvSpPr>
          <p:spPr>
            <a:xfrm>
              <a:off x="0" y="-57150"/>
              <a:ext cx="2302323" cy="515667"/>
            </a:xfrm>
            <a:prstGeom prst="rect">
              <a:avLst/>
            </a:prstGeom>
          </p:spPr>
          <p:txBody>
            <a:bodyPr anchor="ctr" rtlCol="false" tIns="50800" lIns="50800" bIns="50800" rIns="50800"/>
            <a:lstStyle/>
            <a:p>
              <a:pPr algn="ctr">
                <a:lnSpc>
                  <a:spcPts val="3500"/>
                </a:lnSpc>
              </a:pPr>
            </a:p>
          </p:txBody>
        </p:sp>
      </p:grpSp>
      <p:sp>
        <p:nvSpPr>
          <p:cNvPr name="Freeform 10" id="10"/>
          <p:cNvSpPr/>
          <p:nvPr/>
        </p:nvSpPr>
        <p:spPr>
          <a:xfrm flipH="true" flipV="false" rot="0">
            <a:off x="8492280" y="9350108"/>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040313" y="9459084"/>
            <a:ext cx="7106736" cy="1803953"/>
          </a:xfrm>
          <a:custGeom>
            <a:avLst/>
            <a:gdLst/>
            <a:ahLst/>
            <a:cxnLst/>
            <a:rect r="r" b="b" t="t" l="l"/>
            <a:pathLst>
              <a:path h="1803953" w="7106736">
                <a:moveTo>
                  <a:pt x="0" y="0"/>
                </a:moveTo>
                <a:lnTo>
                  <a:pt x="7106736" y="0"/>
                </a:lnTo>
                <a:lnTo>
                  <a:pt x="7106736" y="1803953"/>
                </a:lnTo>
                <a:lnTo>
                  <a:pt x="0" y="1803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81920" y="315209"/>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9"/>
            <a:stretch>
              <a:fillRect l="0" t="0" r="0" b="0"/>
            </a:stretch>
          </a:blipFill>
        </p:spPr>
      </p:sp>
      <p:sp>
        <p:nvSpPr>
          <p:cNvPr name="TextBox 13" id="13"/>
          <p:cNvSpPr txBox="true"/>
          <p:nvPr/>
        </p:nvSpPr>
        <p:spPr>
          <a:xfrm rot="0">
            <a:off x="1618973" y="36888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
        <p:nvSpPr>
          <p:cNvPr name="TextBox 14" id="14"/>
          <p:cNvSpPr txBox="true"/>
          <p:nvPr/>
        </p:nvSpPr>
        <p:spPr>
          <a:xfrm rot="0">
            <a:off x="481920" y="1796100"/>
            <a:ext cx="8855327" cy="949509"/>
          </a:xfrm>
          <a:prstGeom prst="rect">
            <a:avLst/>
          </a:prstGeom>
        </p:spPr>
        <p:txBody>
          <a:bodyPr anchor="t" rtlCol="false" tIns="0" lIns="0" bIns="0" rIns="0">
            <a:spAutoFit/>
          </a:bodyPr>
          <a:lstStyle/>
          <a:p>
            <a:pPr algn="l">
              <a:lnSpc>
                <a:spcPts val="7178"/>
              </a:lnSpc>
            </a:pPr>
            <a:r>
              <a:rPr lang="en-US" sz="7400" b="true">
                <a:solidFill>
                  <a:srgbClr val="003060"/>
                </a:solidFill>
                <a:latin typeface="Garet Bold"/>
                <a:ea typeface="Garet Bold"/>
                <a:cs typeface="Garet Bold"/>
                <a:sym typeface="Garet Bold"/>
              </a:rPr>
              <a:t>INTRODUCCIÓN</a:t>
            </a:r>
          </a:p>
        </p:txBody>
      </p:sp>
      <p:sp>
        <p:nvSpPr>
          <p:cNvPr name="TextBox 15" id="15"/>
          <p:cNvSpPr txBox="true"/>
          <p:nvPr/>
        </p:nvSpPr>
        <p:spPr>
          <a:xfrm rot="0">
            <a:off x="481920" y="2712074"/>
            <a:ext cx="9373764" cy="5914206"/>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En este proyecto haremos un análisis de la base de datos proporcionada por nuestra empresa aliada, buscando así obtener información valiosa para mejorar diferentes aspectos importantes de la empresa, como pueden ser, gastos, ganancias, producción y distribución.</a:t>
            </a:r>
          </a:p>
          <a:p>
            <a:pPr algn="l">
              <a:lnSpc>
                <a:spcPts val="4200"/>
              </a:lnSpc>
            </a:pPr>
            <a:r>
              <a:rPr lang="en-US" sz="3000">
                <a:solidFill>
                  <a:srgbClr val="000000"/>
                </a:solidFill>
                <a:latin typeface="Consolas"/>
                <a:ea typeface="Consolas"/>
                <a:cs typeface="Consolas"/>
                <a:sym typeface="Consolas"/>
              </a:rPr>
              <a:t>Así mismo con diferentes herramientas predeciremos algunos aspectos relevantes, como que producto tendrá más ventas o cuánta ganancia podemos esperar en cierto mes.</a:t>
            </a:r>
          </a:p>
        </p:txBody>
      </p:sp>
      <p:sp>
        <p:nvSpPr>
          <p:cNvPr name="TextBox 16" id="16"/>
          <p:cNvSpPr txBox="true"/>
          <p:nvPr/>
        </p:nvSpPr>
        <p:spPr>
          <a:xfrm rot="0">
            <a:off x="10813019" y="536703"/>
            <a:ext cx="8948619" cy="477392"/>
          </a:xfrm>
          <a:prstGeom prst="rect">
            <a:avLst/>
          </a:prstGeom>
        </p:spPr>
        <p:txBody>
          <a:bodyPr anchor="t" rtlCol="false" tIns="0" lIns="0" bIns="0" rIns="0">
            <a:spAutoFit/>
          </a:bodyPr>
          <a:lstStyle/>
          <a:p>
            <a:pPr algn="just">
              <a:lnSpc>
                <a:spcPts val="3635"/>
              </a:lnSpc>
            </a:pPr>
            <a:r>
              <a:rPr lang="en-US" b="true" sz="3599">
                <a:solidFill>
                  <a:srgbClr val="FFFFFF"/>
                </a:solidFill>
                <a:latin typeface="Garet Bold"/>
                <a:ea typeface="Garet Bold"/>
                <a:cs typeface="Garet Bold"/>
                <a:sym typeface="Garet Bold"/>
              </a:rPr>
              <a:t>HERRAMIENTAS A UTILIZAR:</a:t>
            </a:r>
          </a:p>
        </p:txBody>
      </p:sp>
      <p:sp>
        <p:nvSpPr>
          <p:cNvPr name="TextBox 17" id="17"/>
          <p:cNvSpPr txBox="true"/>
          <p:nvPr/>
        </p:nvSpPr>
        <p:spPr>
          <a:xfrm rot="0">
            <a:off x="10589389" y="3956291"/>
            <a:ext cx="8948619" cy="477392"/>
          </a:xfrm>
          <a:prstGeom prst="rect">
            <a:avLst/>
          </a:prstGeom>
        </p:spPr>
        <p:txBody>
          <a:bodyPr anchor="t" rtlCol="false" tIns="0" lIns="0" bIns="0" rIns="0">
            <a:spAutoFit/>
          </a:bodyPr>
          <a:lstStyle/>
          <a:p>
            <a:pPr algn="just">
              <a:lnSpc>
                <a:spcPts val="3635"/>
              </a:lnSpc>
            </a:pPr>
            <a:r>
              <a:rPr lang="en-US" b="true" sz="3599">
                <a:solidFill>
                  <a:srgbClr val="4B85BD"/>
                </a:solidFill>
                <a:latin typeface="Garet Bold"/>
                <a:ea typeface="Garet Bold"/>
                <a:cs typeface="Garet Bold"/>
                <a:sym typeface="Garet Bold"/>
              </a:rPr>
              <a:t>ANALÍSIS Y PREDICCIÓN</a:t>
            </a:r>
          </a:p>
        </p:txBody>
      </p:sp>
      <p:sp>
        <p:nvSpPr>
          <p:cNvPr name="TextBox 18" id="18"/>
          <p:cNvSpPr txBox="true"/>
          <p:nvPr/>
        </p:nvSpPr>
        <p:spPr>
          <a:xfrm rot="0">
            <a:off x="10589389" y="2376171"/>
            <a:ext cx="8948619" cy="477392"/>
          </a:xfrm>
          <a:prstGeom prst="rect">
            <a:avLst/>
          </a:prstGeom>
        </p:spPr>
        <p:txBody>
          <a:bodyPr anchor="t" rtlCol="false" tIns="0" lIns="0" bIns="0" rIns="0">
            <a:spAutoFit/>
          </a:bodyPr>
          <a:lstStyle/>
          <a:p>
            <a:pPr algn="just">
              <a:lnSpc>
                <a:spcPts val="3635"/>
              </a:lnSpc>
            </a:pPr>
            <a:r>
              <a:rPr lang="en-US" b="true" sz="3599">
                <a:solidFill>
                  <a:srgbClr val="4B85BD"/>
                </a:solidFill>
                <a:latin typeface="Garet Bold"/>
                <a:ea typeface="Garet Bold"/>
                <a:cs typeface="Garet Bold"/>
                <a:sym typeface="Garet Bold"/>
              </a:rPr>
              <a:t>EXPLORACIÓN DE DATOS</a:t>
            </a:r>
          </a:p>
        </p:txBody>
      </p:sp>
      <p:sp>
        <p:nvSpPr>
          <p:cNvPr name="TextBox 19" id="19"/>
          <p:cNvSpPr txBox="true"/>
          <p:nvPr/>
        </p:nvSpPr>
        <p:spPr>
          <a:xfrm rot="0">
            <a:off x="10589389" y="5525732"/>
            <a:ext cx="8948619" cy="477392"/>
          </a:xfrm>
          <a:prstGeom prst="rect">
            <a:avLst/>
          </a:prstGeom>
        </p:spPr>
        <p:txBody>
          <a:bodyPr anchor="t" rtlCol="false" tIns="0" lIns="0" bIns="0" rIns="0">
            <a:spAutoFit/>
          </a:bodyPr>
          <a:lstStyle/>
          <a:p>
            <a:pPr algn="just">
              <a:lnSpc>
                <a:spcPts val="3635"/>
              </a:lnSpc>
            </a:pPr>
            <a:r>
              <a:rPr lang="en-US" b="true" sz="3599">
                <a:solidFill>
                  <a:srgbClr val="4B85BD"/>
                </a:solidFill>
                <a:latin typeface="Garet Bold"/>
                <a:ea typeface="Garet Bold"/>
                <a:cs typeface="Garet Bold"/>
                <a:sym typeface="Garet Bold"/>
              </a:rPr>
              <a:t>OBTENER INSIGTHS</a:t>
            </a:r>
          </a:p>
        </p:txBody>
      </p:sp>
      <p:sp>
        <p:nvSpPr>
          <p:cNvPr name="TextBox 20" id="20"/>
          <p:cNvSpPr txBox="true"/>
          <p:nvPr/>
        </p:nvSpPr>
        <p:spPr>
          <a:xfrm rot="0">
            <a:off x="10589389" y="7188663"/>
            <a:ext cx="8948619" cy="477392"/>
          </a:xfrm>
          <a:prstGeom prst="rect">
            <a:avLst/>
          </a:prstGeom>
        </p:spPr>
        <p:txBody>
          <a:bodyPr anchor="t" rtlCol="false" tIns="0" lIns="0" bIns="0" rIns="0">
            <a:spAutoFit/>
          </a:bodyPr>
          <a:lstStyle/>
          <a:p>
            <a:pPr algn="just">
              <a:lnSpc>
                <a:spcPts val="3635"/>
              </a:lnSpc>
            </a:pPr>
            <a:r>
              <a:rPr lang="en-US" b="true" sz="3599">
                <a:solidFill>
                  <a:srgbClr val="4B85BD"/>
                </a:solidFill>
                <a:latin typeface="Garet Bold"/>
                <a:ea typeface="Garet Bold"/>
                <a:cs typeface="Garet Bold"/>
                <a:sym typeface="Garet Bold"/>
              </a:rPr>
              <a:t>PRESENTACIÓN</a:t>
            </a:r>
          </a:p>
        </p:txBody>
      </p:sp>
      <p:sp>
        <p:nvSpPr>
          <p:cNvPr name="TextBox 21" id="21"/>
          <p:cNvSpPr txBox="true"/>
          <p:nvPr/>
        </p:nvSpPr>
        <p:spPr>
          <a:xfrm rot="0">
            <a:off x="10589389" y="2994340"/>
            <a:ext cx="8326254" cy="538554"/>
          </a:xfrm>
          <a:prstGeom prst="rect">
            <a:avLst/>
          </a:prstGeom>
        </p:spPr>
        <p:txBody>
          <a:bodyPr anchor="t" rtlCol="false" tIns="0" lIns="0" bIns="0" rIns="0">
            <a:spAutoFit/>
          </a:bodyPr>
          <a:lstStyle/>
          <a:p>
            <a:pPr algn="l">
              <a:lnSpc>
                <a:spcPts val="3920"/>
              </a:lnSpc>
            </a:pPr>
            <a:r>
              <a:rPr lang="en-US" sz="2800">
                <a:solidFill>
                  <a:srgbClr val="000000"/>
                </a:solidFill>
                <a:latin typeface="Consolas"/>
                <a:ea typeface="Consolas"/>
                <a:cs typeface="Consolas"/>
                <a:sym typeface="Consolas"/>
              </a:rPr>
              <a:t>Python - Pandas - Matplotlib - Seaborn</a:t>
            </a:r>
          </a:p>
        </p:txBody>
      </p:sp>
      <p:sp>
        <p:nvSpPr>
          <p:cNvPr name="TextBox 22" id="22"/>
          <p:cNvSpPr txBox="true"/>
          <p:nvPr/>
        </p:nvSpPr>
        <p:spPr>
          <a:xfrm rot="0">
            <a:off x="10589389" y="6093362"/>
            <a:ext cx="6956432" cy="580951"/>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SQL SMS - Python - SQLite3 </a:t>
            </a:r>
          </a:p>
        </p:txBody>
      </p:sp>
      <p:sp>
        <p:nvSpPr>
          <p:cNvPr name="TextBox 23" id="23"/>
          <p:cNvSpPr txBox="true"/>
          <p:nvPr/>
        </p:nvSpPr>
        <p:spPr>
          <a:xfrm rot="0">
            <a:off x="10589389" y="4433683"/>
            <a:ext cx="6956432" cy="580951"/>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Python - SQL - Scikitlearn </a:t>
            </a:r>
          </a:p>
        </p:txBody>
      </p:sp>
      <p:sp>
        <p:nvSpPr>
          <p:cNvPr name="TextBox 24" id="24"/>
          <p:cNvSpPr txBox="true"/>
          <p:nvPr/>
        </p:nvSpPr>
        <p:spPr>
          <a:xfrm rot="0">
            <a:off x="10589389" y="7864875"/>
            <a:ext cx="6956432" cy="580951"/>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PowerBI - DAX - Canva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7178" y="9258300"/>
            <a:ext cx="8162329" cy="1592157"/>
            <a:chOff x="0" y="0"/>
            <a:chExt cx="2149749" cy="419334"/>
          </a:xfrm>
        </p:grpSpPr>
        <p:sp>
          <p:nvSpPr>
            <p:cNvPr name="Freeform 4" id="4"/>
            <p:cNvSpPr/>
            <p:nvPr/>
          </p:nvSpPr>
          <p:spPr>
            <a:xfrm flipH="false" flipV="false" rot="0">
              <a:off x="0" y="0"/>
              <a:ext cx="2149749" cy="419334"/>
            </a:xfrm>
            <a:custGeom>
              <a:avLst/>
              <a:gdLst/>
              <a:ahLst/>
              <a:cxnLst/>
              <a:rect r="r" b="b" t="t" l="l"/>
              <a:pathLst>
                <a:path h="419334" w="2149749">
                  <a:moveTo>
                    <a:pt x="15176" y="0"/>
                  </a:moveTo>
                  <a:lnTo>
                    <a:pt x="2134573" y="0"/>
                  </a:lnTo>
                  <a:cubicBezTo>
                    <a:pt x="2138598" y="0"/>
                    <a:pt x="2142458" y="1599"/>
                    <a:pt x="2145304" y="4445"/>
                  </a:cubicBezTo>
                  <a:cubicBezTo>
                    <a:pt x="2148150" y="7291"/>
                    <a:pt x="2149749" y="11151"/>
                    <a:pt x="2149749" y="15176"/>
                  </a:cubicBezTo>
                  <a:lnTo>
                    <a:pt x="2149749" y="404158"/>
                  </a:lnTo>
                  <a:cubicBezTo>
                    <a:pt x="2149749" y="408183"/>
                    <a:pt x="2148150" y="412043"/>
                    <a:pt x="2145304" y="414889"/>
                  </a:cubicBezTo>
                  <a:cubicBezTo>
                    <a:pt x="2142458" y="417735"/>
                    <a:pt x="2138598" y="419334"/>
                    <a:pt x="2134573" y="419334"/>
                  </a:cubicBezTo>
                  <a:lnTo>
                    <a:pt x="15176" y="419334"/>
                  </a:lnTo>
                  <a:cubicBezTo>
                    <a:pt x="6794" y="419334"/>
                    <a:pt x="0" y="412539"/>
                    <a:pt x="0" y="404158"/>
                  </a:cubicBezTo>
                  <a:lnTo>
                    <a:pt x="0" y="15176"/>
                  </a:lnTo>
                  <a:cubicBezTo>
                    <a:pt x="0" y="11151"/>
                    <a:pt x="1599" y="7291"/>
                    <a:pt x="4445" y="4445"/>
                  </a:cubicBezTo>
                  <a:cubicBezTo>
                    <a:pt x="7291" y="1599"/>
                    <a:pt x="11151" y="0"/>
                    <a:pt x="15176"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149749" cy="476484"/>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923912" y="-336043"/>
            <a:ext cx="8741633" cy="1132122"/>
            <a:chOff x="0" y="0"/>
            <a:chExt cx="2302323" cy="298172"/>
          </a:xfrm>
        </p:grpSpPr>
        <p:sp>
          <p:nvSpPr>
            <p:cNvPr name="Freeform 7" id="7"/>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4422"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3306154" y="1226820"/>
            <a:ext cx="4909751" cy="7051707"/>
          </a:xfrm>
          <a:custGeom>
            <a:avLst/>
            <a:gdLst/>
            <a:ahLst/>
            <a:cxnLst/>
            <a:rect r="r" b="b" t="t" l="l"/>
            <a:pathLst>
              <a:path h="7051707" w="4909751">
                <a:moveTo>
                  <a:pt x="0" y="0"/>
                </a:moveTo>
                <a:lnTo>
                  <a:pt x="4909751" y="0"/>
                </a:lnTo>
                <a:lnTo>
                  <a:pt x="4909751" y="7051707"/>
                </a:lnTo>
                <a:lnTo>
                  <a:pt x="0" y="7051707"/>
                </a:lnTo>
                <a:lnTo>
                  <a:pt x="0" y="0"/>
                </a:lnTo>
                <a:close/>
              </a:path>
            </a:pathLst>
          </a:custGeom>
          <a:blipFill>
            <a:blip r:embed="rId6"/>
            <a:stretch>
              <a:fillRect l="0" t="0" r="0" b="0"/>
            </a:stretch>
          </a:blipFill>
        </p:spPr>
      </p:sp>
      <p:sp>
        <p:nvSpPr>
          <p:cNvPr name="Freeform 12" id="12"/>
          <p:cNvSpPr/>
          <p:nvPr/>
        </p:nvSpPr>
        <p:spPr>
          <a:xfrm flipH="false" flipV="false" rot="0">
            <a:off x="8293323" y="1028700"/>
            <a:ext cx="13387513" cy="9120243"/>
          </a:xfrm>
          <a:custGeom>
            <a:avLst/>
            <a:gdLst/>
            <a:ahLst/>
            <a:cxnLst/>
            <a:rect r="r" b="b" t="t" l="l"/>
            <a:pathLst>
              <a:path h="9120243" w="13387513">
                <a:moveTo>
                  <a:pt x="0" y="0"/>
                </a:moveTo>
                <a:lnTo>
                  <a:pt x="13387513" y="0"/>
                </a:lnTo>
                <a:lnTo>
                  <a:pt x="13387513" y="9120243"/>
                </a:lnTo>
                <a:lnTo>
                  <a:pt x="0" y="9120243"/>
                </a:lnTo>
                <a:lnTo>
                  <a:pt x="0" y="0"/>
                </a:lnTo>
                <a:close/>
              </a:path>
            </a:pathLst>
          </a:custGeom>
          <a:blipFill>
            <a:blip r:embed="rId7"/>
            <a:stretch>
              <a:fillRect l="0" t="0" r="0" b="0"/>
            </a:stretch>
          </a:blipFill>
        </p:spPr>
      </p:sp>
      <p:sp>
        <p:nvSpPr>
          <p:cNvPr name="TextBox 13" id="13"/>
          <p:cNvSpPr txBox="true"/>
          <p:nvPr/>
        </p:nvSpPr>
        <p:spPr>
          <a:xfrm rot="0">
            <a:off x="241366" y="147188"/>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DISEÑO DASHBOARD</a:t>
            </a:r>
          </a:p>
        </p:txBody>
      </p:sp>
      <p:sp>
        <p:nvSpPr>
          <p:cNvPr name="TextBox 14" id="14"/>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5" id="15"/>
          <p:cNvSpPr txBox="true"/>
          <p:nvPr/>
        </p:nvSpPr>
        <p:spPr>
          <a:xfrm rot="0">
            <a:off x="84422" y="918845"/>
            <a:ext cx="3144314" cy="8359139"/>
          </a:xfrm>
          <a:prstGeom prst="rect">
            <a:avLst/>
          </a:prstGeom>
        </p:spPr>
        <p:txBody>
          <a:bodyPr anchor="t" rtlCol="false" tIns="0" lIns="0" bIns="0" rIns="0">
            <a:spAutoFit/>
          </a:bodyPr>
          <a:lstStyle/>
          <a:p>
            <a:pPr algn="l">
              <a:lnSpc>
                <a:spcPts val="3360"/>
              </a:lnSpc>
            </a:pPr>
            <a:r>
              <a:rPr lang="en-US" sz="2400" b="true">
                <a:solidFill>
                  <a:srgbClr val="000000"/>
                </a:solidFill>
                <a:latin typeface="Garet Bold"/>
                <a:ea typeface="Garet Bold"/>
                <a:cs typeface="Garet Bold"/>
                <a:sym typeface="Garet Bold"/>
              </a:rPr>
              <a:t>Inicio del dashboard</a:t>
            </a:r>
          </a:p>
          <a:p>
            <a:pPr algn="l">
              <a:lnSpc>
                <a:spcPts val="3360"/>
              </a:lnSpc>
              <a:spcBef>
                <a:spcPct val="0"/>
              </a:spcBef>
            </a:pPr>
            <a:r>
              <a:rPr lang="en-US" b="true" sz="2400">
                <a:solidFill>
                  <a:srgbClr val="000000"/>
                </a:solidFill>
                <a:latin typeface="Garet Bold"/>
                <a:ea typeface="Garet Bold"/>
                <a:cs typeface="Garet Bold"/>
                <a:sym typeface="Garet Bold"/>
              </a:rPr>
              <a:t>1) </a:t>
            </a:r>
            <a:r>
              <a:rPr lang="en-US" sz="2400">
                <a:solidFill>
                  <a:srgbClr val="000000"/>
                </a:solidFill>
                <a:latin typeface="Garet"/>
                <a:ea typeface="Garet"/>
                <a:cs typeface="Garet"/>
                <a:sym typeface="Garet"/>
              </a:rPr>
              <a:t>Cargamos nuestra base de datos a PowerBI</a:t>
            </a:r>
          </a:p>
          <a:p>
            <a:pPr algn="l">
              <a:lnSpc>
                <a:spcPts val="3360"/>
              </a:lnSpc>
              <a:spcBef>
                <a:spcPct val="0"/>
              </a:spcBef>
            </a:pPr>
            <a:r>
              <a:rPr lang="en-US" sz="2400">
                <a:solidFill>
                  <a:srgbClr val="000000"/>
                </a:solidFill>
                <a:latin typeface="Garet"/>
                <a:ea typeface="Garet"/>
                <a:cs typeface="Garet"/>
                <a:sym typeface="Garet"/>
              </a:rPr>
              <a:t>2) Comprobamos en las tablas si está todo correcto</a:t>
            </a:r>
          </a:p>
          <a:p>
            <a:pPr algn="l">
              <a:lnSpc>
                <a:spcPts val="3360"/>
              </a:lnSpc>
              <a:spcBef>
                <a:spcPct val="0"/>
              </a:spcBef>
            </a:pPr>
            <a:r>
              <a:rPr lang="en-US" sz="2400">
                <a:solidFill>
                  <a:srgbClr val="000000"/>
                </a:solidFill>
                <a:latin typeface="Garet"/>
                <a:ea typeface="Garet"/>
                <a:cs typeface="Garet"/>
                <a:sym typeface="Garet"/>
              </a:rPr>
              <a:t>3) Diseñamos el modelo de conecciones entre tablas.</a:t>
            </a:r>
          </a:p>
          <a:p>
            <a:pPr algn="l">
              <a:lnSpc>
                <a:spcPts val="3360"/>
              </a:lnSpc>
              <a:spcBef>
                <a:spcPct val="0"/>
              </a:spcBef>
            </a:pPr>
            <a:r>
              <a:rPr lang="en-US" sz="2400">
                <a:solidFill>
                  <a:srgbClr val="000000"/>
                </a:solidFill>
                <a:latin typeface="Garet"/>
                <a:ea typeface="Garet"/>
                <a:cs typeface="Garet"/>
                <a:sym typeface="Garet"/>
              </a:rPr>
              <a:t>4) Boceteamos un diseño </a:t>
            </a:r>
          </a:p>
          <a:p>
            <a:pPr algn="l">
              <a:lnSpc>
                <a:spcPts val="3360"/>
              </a:lnSpc>
              <a:spcBef>
                <a:spcPct val="0"/>
              </a:spcBef>
            </a:pPr>
            <a:r>
              <a:rPr lang="en-US" sz="2400">
                <a:solidFill>
                  <a:srgbClr val="000000"/>
                </a:solidFill>
                <a:latin typeface="Garet"/>
                <a:ea typeface="Garet"/>
                <a:cs typeface="Garet"/>
                <a:sym typeface="Garet"/>
              </a:rPr>
              <a:t>5)Usamos DAX para crear algún registro que necesitemos</a:t>
            </a:r>
          </a:p>
          <a:p>
            <a:pPr algn="l">
              <a:lnSpc>
                <a:spcPts val="3360"/>
              </a:lnSpc>
              <a:spcBef>
                <a:spcPct val="0"/>
              </a:spcBef>
            </a:pPr>
            <a:r>
              <a:rPr lang="en-US" sz="2400">
                <a:solidFill>
                  <a:srgbClr val="000000"/>
                </a:solidFill>
                <a:latin typeface="Garet"/>
                <a:ea typeface="Garet"/>
                <a:cs typeface="Garet"/>
                <a:sym typeface="Garet"/>
              </a:rPr>
              <a:t>6) Creación completa del dash board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Freeform 8" id="8"/>
          <p:cNvSpPr/>
          <p:nvPr/>
        </p:nvSpPr>
        <p:spPr>
          <a:xfrm flipH="false" flipV="false" rot="0">
            <a:off x="1226820" y="1286284"/>
            <a:ext cx="15340158" cy="8609664"/>
          </a:xfrm>
          <a:custGeom>
            <a:avLst/>
            <a:gdLst/>
            <a:ahLst/>
            <a:cxnLst/>
            <a:rect r="r" b="b" t="t" l="l"/>
            <a:pathLst>
              <a:path h="8609664" w="15340158">
                <a:moveTo>
                  <a:pt x="0" y="0"/>
                </a:moveTo>
                <a:lnTo>
                  <a:pt x="15340158" y="0"/>
                </a:lnTo>
                <a:lnTo>
                  <a:pt x="15340158" y="8609664"/>
                </a:lnTo>
                <a:lnTo>
                  <a:pt x="0" y="8609664"/>
                </a:lnTo>
                <a:lnTo>
                  <a:pt x="0" y="0"/>
                </a:lnTo>
                <a:close/>
              </a:path>
            </a:pathLst>
          </a:custGeom>
          <a:blipFill>
            <a:blip r:embed="rId6"/>
            <a:stretch>
              <a:fillRect l="0" t="0" r="0" b="0"/>
            </a:stretch>
          </a:blipFill>
        </p:spPr>
      </p:sp>
      <p:sp>
        <p:nvSpPr>
          <p:cNvPr name="TextBox 9" id="9"/>
          <p:cNvSpPr txBox="true"/>
          <p:nvPr/>
        </p:nvSpPr>
        <p:spPr>
          <a:xfrm rot="0">
            <a:off x="241366" y="147188"/>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DISEÑO DASHBOARD</a:t>
            </a:r>
          </a:p>
        </p:txBody>
      </p:sp>
      <p:sp>
        <p:nvSpPr>
          <p:cNvPr name="TextBox 10" id="10"/>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Freeform 8" id="8"/>
          <p:cNvSpPr/>
          <p:nvPr/>
        </p:nvSpPr>
        <p:spPr>
          <a:xfrm flipH="false" flipV="false" rot="0">
            <a:off x="1312993" y="1340480"/>
            <a:ext cx="15370047" cy="8664864"/>
          </a:xfrm>
          <a:custGeom>
            <a:avLst/>
            <a:gdLst/>
            <a:ahLst/>
            <a:cxnLst/>
            <a:rect r="r" b="b" t="t" l="l"/>
            <a:pathLst>
              <a:path h="8664864" w="15370047">
                <a:moveTo>
                  <a:pt x="0" y="0"/>
                </a:moveTo>
                <a:lnTo>
                  <a:pt x="15370047" y="0"/>
                </a:lnTo>
                <a:lnTo>
                  <a:pt x="15370047" y="8664864"/>
                </a:lnTo>
                <a:lnTo>
                  <a:pt x="0" y="8664864"/>
                </a:lnTo>
                <a:lnTo>
                  <a:pt x="0" y="0"/>
                </a:lnTo>
                <a:close/>
              </a:path>
            </a:pathLst>
          </a:custGeom>
          <a:blipFill>
            <a:blip r:embed="rId6"/>
            <a:stretch>
              <a:fillRect l="0" t="0" r="0" b="0"/>
            </a:stretch>
          </a:blipFill>
        </p:spPr>
      </p:sp>
      <p:sp>
        <p:nvSpPr>
          <p:cNvPr name="TextBox 9" id="9"/>
          <p:cNvSpPr txBox="true"/>
          <p:nvPr/>
        </p:nvSpPr>
        <p:spPr>
          <a:xfrm rot="0">
            <a:off x="241366" y="147188"/>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VENTAS GENERALES</a:t>
            </a:r>
          </a:p>
        </p:txBody>
      </p:sp>
      <p:sp>
        <p:nvSpPr>
          <p:cNvPr name="TextBox 10" id="10"/>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Freeform 8" id="8"/>
          <p:cNvSpPr/>
          <p:nvPr/>
        </p:nvSpPr>
        <p:spPr>
          <a:xfrm flipH="false" flipV="false" rot="0">
            <a:off x="1194053" y="1125707"/>
            <a:ext cx="15590641" cy="8730759"/>
          </a:xfrm>
          <a:custGeom>
            <a:avLst/>
            <a:gdLst/>
            <a:ahLst/>
            <a:cxnLst/>
            <a:rect r="r" b="b" t="t" l="l"/>
            <a:pathLst>
              <a:path h="8730759" w="15590641">
                <a:moveTo>
                  <a:pt x="0" y="0"/>
                </a:moveTo>
                <a:lnTo>
                  <a:pt x="15590642" y="0"/>
                </a:lnTo>
                <a:lnTo>
                  <a:pt x="15590642" y="8730760"/>
                </a:lnTo>
                <a:lnTo>
                  <a:pt x="0" y="8730760"/>
                </a:lnTo>
                <a:lnTo>
                  <a:pt x="0" y="0"/>
                </a:lnTo>
                <a:close/>
              </a:path>
            </a:pathLst>
          </a:custGeom>
          <a:blipFill>
            <a:blip r:embed="rId6"/>
            <a:stretch>
              <a:fillRect l="0" t="0" r="0" b="0"/>
            </a:stretch>
          </a:blipFill>
        </p:spPr>
      </p:sp>
      <p:sp>
        <p:nvSpPr>
          <p:cNvPr name="TextBox 9" id="9"/>
          <p:cNvSpPr txBox="true"/>
          <p:nvPr/>
        </p:nvSpPr>
        <p:spPr>
          <a:xfrm rot="0">
            <a:off x="241366" y="147188"/>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VENTAS ESPECÍFICAS</a:t>
            </a:r>
          </a:p>
        </p:txBody>
      </p:sp>
      <p:sp>
        <p:nvSpPr>
          <p:cNvPr name="TextBox 10" id="10"/>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Freeform 8" id="8"/>
          <p:cNvSpPr/>
          <p:nvPr/>
        </p:nvSpPr>
        <p:spPr>
          <a:xfrm flipH="false" flipV="false" rot="0">
            <a:off x="12650282" y="5954815"/>
            <a:ext cx="5160762" cy="3902384"/>
          </a:xfrm>
          <a:custGeom>
            <a:avLst/>
            <a:gdLst/>
            <a:ahLst/>
            <a:cxnLst/>
            <a:rect r="r" b="b" t="t" l="l"/>
            <a:pathLst>
              <a:path h="3902384" w="5160762">
                <a:moveTo>
                  <a:pt x="0" y="0"/>
                </a:moveTo>
                <a:lnTo>
                  <a:pt x="5160762" y="0"/>
                </a:lnTo>
                <a:lnTo>
                  <a:pt x="5160762" y="3902384"/>
                </a:lnTo>
                <a:lnTo>
                  <a:pt x="0" y="3902384"/>
                </a:lnTo>
                <a:lnTo>
                  <a:pt x="0" y="0"/>
                </a:lnTo>
                <a:close/>
              </a:path>
            </a:pathLst>
          </a:custGeom>
          <a:blipFill>
            <a:blip r:embed="rId6"/>
            <a:stretch>
              <a:fillRect l="0" t="0" r="0" b="0"/>
            </a:stretch>
          </a:blipFill>
        </p:spPr>
      </p:sp>
      <p:sp>
        <p:nvSpPr>
          <p:cNvPr name="Freeform 9" id="9"/>
          <p:cNvSpPr/>
          <p:nvPr/>
        </p:nvSpPr>
        <p:spPr>
          <a:xfrm flipH="false" flipV="false" rot="0">
            <a:off x="0" y="2176433"/>
            <a:ext cx="12650282" cy="7081867"/>
          </a:xfrm>
          <a:custGeom>
            <a:avLst/>
            <a:gdLst/>
            <a:ahLst/>
            <a:cxnLst/>
            <a:rect r="r" b="b" t="t" l="l"/>
            <a:pathLst>
              <a:path h="7081867" w="12650282">
                <a:moveTo>
                  <a:pt x="0" y="0"/>
                </a:moveTo>
                <a:lnTo>
                  <a:pt x="12650282" y="0"/>
                </a:lnTo>
                <a:lnTo>
                  <a:pt x="12650282" y="7081867"/>
                </a:lnTo>
                <a:lnTo>
                  <a:pt x="0" y="7081867"/>
                </a:lnTo>
                <a:lnTo>
                  <a:pt x="0" y="0"/>
                </a:lnTo>
                <a:close/>
              </a:path>
            </a:pathLst>
          </a:custGeom>
          <a:blipFill>
            <a:blip r:embed="rId7"/>
            <a:stretch>
              <a:fillRect l="-434" t="0" r="-434" b="0"/>
            </a:stretch>
          </a:blipFill>
        </p:spPr>
      </p:sp>
      <p:sp>
        <p:nvSpPr>
          <p:cNvPr name="Freeform 10" id="10"/>
          <p:cNvSpPr/>
          <p:nvPr/>
        </p:nvSpPr>
        <p:spPr>
          <a:xfrm flipH="false" flipV="false" rot="0">
            <a:off x="12787594" y="2298353"/>
            <a:ext cx="3261386" cy="3540933"/>
          </a:xfrm>
          <a:custGeom>
            <a:avLst/>
            <a:gdLst/>
            <a:ahLst/>
            <a:cxnLst/>
            <a:rect r="r" b="b" t="t" l="l"/>
            <a:pathLst>
              <a:path h="3540933" w="3261386">
                <a:moveTo>
                  <a:pt x="0" y="0"/>
                </a:moveTo>
                <a:lnTo>
                  <a:pt x="3261386" y="0"/>
                </a:lnTo>
                <a:lnTo>
                  <a:pt x="3261386" y="3540934"/>
                </a:lnTo>
                <a:lnTo>
                  <a:pt x="0" y="3540934"/>
                </a:lnTo>
                <a:lnTo>
                  <a:pt x="0" y="0"/>
                </a:lnTo>
                <a:close/>
              </a:path>
            </a:pathLst>
          </a:custGeom>
          <a:blipFill>
            <a:blip r:embed="rId8"/>
            <a:stretch>
              <a:fillRect l="0" t="0" r="0" b="0"/>
            </a:stretch>
          </a:blipFill>
        </p:spPr>
      </p:sp>
      <p:sp>
        <p:nvSpPr>
          <p:cNvPr name="TextBox 11" id="11"/>
          <p:cNvSpPr txBox="true"/>
          <p:nvPr/>
        </p:nvSpPr>
        <p:spPr>
          <a:xfrm rot="0">
            <a:off x="241366" y="147188"/>
            <a:ext cx="9259571" cy="1571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MINI GRÁFICO Y DATOS TOTALES</a:t>
            </a:r>
          </a:p>
        </p:txBody>
      </p:sp>
      <p:sp>
        <p:nvSpPr>
          <p:cNvPr name="TextBox 12" id="12"/>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32972" y="859884"/>
            <a:ext cx="13022056" cy="4987911"/>
          </a:xfrm>
          <a:prstGeom prst="rect">
            <a:avLst/>
          </a:prstGeom>
        </p:spPr>
        <p:txBody>
          <a:bodyPr anchor="t" rtlCol="false" tIns="0" lIns="0" bIns="0" rIns="0">
            <a:spAutoFit/>
          </a:bodyPr>
          <a:lstStyle/>
          <a:p>
            <a:pPr algn="ctr">
              <a:lnSpc>
                <a:spcPts val="9699"/>
              </a:lnSpc>
            </a:pPr>
            <a:r>
              <a:rPr lang="en-US" b="true" sz="9999">
                <a:solidFill>
                  <a:srgbClr val="FFFFFF"/>
                </a:solidFill>
                <a:latin typeface="Garet Bold"/>
                <a:ea typeface="Garet Bold"/>
                <a:cs typeface="Garet Bold"/>
                <a:sym typeface="Garet Bold"/>
              </a:rPr>
              <a:t>PREDICCIÓN DE VENTAS CON MACHINE LEARNING</a:t>
            </a:r>
          </a:p>
        </p:txBody>
      </p:sp>
      <p:sp>
        <p:nvSpPr>
          <p:cNvPr name="TextBox 4" id="4"/>
          <p:cNvSpPr txBox="true"/>
          <p:nvPr/>
        </p:nvSpPr>
        <p:spPr>
          <a:xfrm rot="0">
            <a:off x="4024400" y="6171645"/>
            <a:ext cx="10239200" cy="58737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Ventas por producto</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sp>
        <p:nvSpPr>
          <p:cNvPr name="Freeform 8" id="8"/>
          <p:cNvSpPr/>
          <p:nvPr/>
        </p:nvSpPr>
        <p:spPr>
          <a:xfrm flipH="false" flipV="false" rot="0">
            <a:off x="241366" y="2327926"/>
            <a:ext cx="9160644" cy="724395"/>
          </a:xfrm>
          <a:custGeom>
            <a:avLst/>
            <a:gdLst/>
            <a:ahLst/>
            <a:cxnLst/>
            <a:rect r="r" b="b" t="t" l="l"/>
            <a:pathLst>
              <a:path h="724395" w="9160644">
                <a:moveTo>
                  <a:pt x="0" y="0"/>
                </a:moveTo>
                <a:lnTo>
                  <a:pt x="9160644" y="0"/>
                </a:lnTo>
                <a:lnTo>
                  <a:pt x="9160644" y="724394"/>
                </a:lnTo>
                <a:lnTo>
                  <a:pt x="0" y="724394"/>
                </a:lnTo>
                <a:lnTo>
                  <a:pt x="0" y="0"/>
                </a:lnTo>
                <a:close/>
              </a:path>
            </a:pathLst>
          </a:custGeom>
          <a:blipFill>
            <a:blip r:embed="rId6"/>
            <a:stretch>
              <a:fillRect l="-1263" t="-15805" r="-3035" b="-29352"/>
            </a:stretch>
          </a:blipFill>
        </p:spPr>
      </p:sp>
      <p:sp>
        <p:nvSpPr>
          <p:cNvPr name="Freeform 9" id="9"/>
          <p:cNvSpPr/>
          <p:nvPr/>
        </p:nvSpPr>
        <p:spPr>
          <a:xfrm flipH="false" flipV="false" rot="0">
            <a:off x="9600130" y="2299970"/>
            <a:ext cx="8428779" cy="752350"/>
          </a:xfrm>
          <a:custGeom>
            <a:avLst/>
            <a:gdLst/>
            <a:ahLst/>
            <a:cxnLst/>
            <a:rect r="r" b="b" t="t" l="l"/>
            <a:pathLst>
              <a:path h="752350" w="8428779">
                <a:moveTo>
                  <a:pt x="0" y="0"/>
                </a:moveTo>
                <a:lnTo>
                  <a:pt x="8428779" y="0"/>
                </a:lnTo>
                <a:lnTo>
                  <a:pt x="8428779" y="752350"/>
                </a:lnTo>
                <a:lnTo>
                  <a:pt x="0" y="752350"/>
                </a:lnTo>
                <a:lnTo>
                  <a:pt x="0" y="0"/>
                </a:lnTo>
                <a:close/>
              </a:path>
            </a:pathLst>
          </a:custGeom>
          <a:blipFill>
            <a:blip r:embed="rId7"/>
            <a:stretch>
              <a:fillRect l="0" t="0" r="0" b="-15615"/>
            </a:stretch>
          </a:blipFill>
        </p:spPr>
      </p:sp>
      <p:sp>
        <p:nvSpPr>
          <p:cNvPr name="Freeform 10" id="10"/>
          <p:cNvSpPr/>
          <p:nvPr/>
        </p:nvSpPr>
        <p:spPr>
          <a:xfrm flipH="false" flipV="false" rot="0">
            <a:off x="241366" y="3280920"/>
            <a:ext cx="17690666" cy="1405257"/>
          </a:xfrm>
          <a:custGeom>
            <a:avLst/>
            <a:gdLst/>
            <a:ahLst/>
            <a:cxnLst/>
            <a:rect r="r" b="b" t="t" l="l"/>
            <a:pathLst>
              <a:path h="1405257" w="17690666">
                <a:moveTo>
                  <a:pt x="0" y="0"/>
                </a:moveTo>
                <a:lnTo>
                  <a:pt x="17690666" y="0"/>
                </a:lnTo>
                <a:lnTo>
                  <a:pt x="17690666" y="1405257"/>
                </a:lnTo>
                <a:lnTo>
                  <a:pt x="0" y="1405257"/>
                </a:lnTo>
                <a:lnTo>
                  <a:pt x="0" y="0"/>
                </a:lnTo>
                <a:close/>
              </a:path>
            </a:pathLst>
          </a:custGeom>
          <a:blipFill>
            <a:blip r:embed="rId8"/>
            <a:stretch>
              <a:fillRect l="0" t="0" r="-9024" b="-231115"/>
            </a:stretch>
          </a:blipFill>
        </p:spPr>
      </p:sp>
      <p:sp>
        <p:nvSpPr>
          <p:cNvPr name="Freeform 11" id="11"/>
          <p:cNvSpPr/>
          <p:nvPr/>
        </p:nvSpPr>
        <p:spPr>
          <a:xfrm flipH="false" flipV="false" rot="0">
            <a:off x="220816" y="4781427"/>
            <a:ext cx="17895428" cy="1243093"/>
          </a:xfrm>
          <a:custGeom>
            <a:avLst/>
            <a:gdLst/>
            <a:ahLst/>
            <a:cxnLst/>
            <a:rect r="r" b="b" t="t" l="l"/>
            <a:pathLst>
              <a:path h="1243093" w="17895428">
                <a:moveTo>
                  <a:pt x="0" y="0"/>
                </a:moveTo>
                <a:lnTo>
                  <a:pt x="17895428" y="0"/>
                </a:lnTo>
                <a:lnTo>
                  <a:pt x="17895428" y="1243093"/>
                </a:lnTo>
                <a:lnTo>
                  <a:pt x="0" y="1243093"/>
                </a:lnTo>
                <a:lnTo>
                  <a:pt x="0" y="0"/>
                </a:lnTo>
                <a:close/>
              </a:path>
            </a:pathLst>
          </a:custGeom>
          <a:blipFill>
            <a:blip r:embed="rId9"/>
            <a:stretch>
              <a:fillRect l="0" t="0" r="0" b="-281491"/>
            </a:stretch>
          </a:blipFill>
        </p:spPr>
      </p:sp>
      <p:sp>
        <p:nvSpPr>
          <p:cNvPr name="TextBox 12" id="12"/>
          <p:cNvSpPr txBox="true"/>
          <p:nvPr/>
        </p:nvSpPr>
        <p:spPr>
          <a:xfrm rot="0">
            <a:off x="241366" y="147188"/>
            <a:ext cx="9503411" cy="787786"/>
          </a:xfrm>
          <a:prstGeom prst="rect">
            <a:avLst/>
          </a:prstGeom>
        </p:spPr>
        <p:txBody>
          <a:bodyPr anchor="t" rtlCol="false" tIns="0" lIns="0" bIns="0" rIns="0">
            <a:spAutoFit/>
          </a:bodyPr>
          <a:lstStyle/>
          <a:p>
            <a:pPr algn="l">
              <a:lnSpc>
                <a:spcPts val="5917"/>
              </a:lnSpc>
            </a:pPr>
            <a:r>
              <a:rPr lang="en-US" sz="6100" b="true">
                <a:solidFill>
                  <a:srgbClr val="4B85BD"/>
                </a:solidFill>
                <a:latin typeface="Garet Bold"/>
                <a:ea typeface="Garet Bold"/>
                <a:cs typeface="Garet Bold"/>
                <a:sym typeface="Garet Bold"/>
              </a:rPr>
              <a:t>ELECCIÓN DEL MODELO</a:t>
            </a:r>
          </a:p>
        </p:txBody>
      </p:sp>
      <p:sp>
        <p:nvSpPr>
          <p:cNvPr name="TextBox 13" id="13"/>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4" id="14"/>
          <p:cNvSpPr txBox="true"/>
          <p:nvPr/>
        </p:nvSpPr>
        <p:spPr>
          <a:xfrm rot="0">
            <a:off x="133481" y="904875"/>
            <a:ext cx="18070097" cy="1166495"/>
          </a:xfrm>
          <a:prstGeom prst="rect">
            <a:avLst/>
          </a:prstGeom>
        </p:spPr>
        <p:txBody>
          <a:bodyPr anchor="t" rtlCol="false" tIns="0" lIns="0" bIns="0" rIns="0">
            <a:spAutoFit/>
          </a:bodyPr>
          <a:lstStyle/>
          <a:p>
            <a:pPr algn="l">
              <a:lnSpc>
                <a:spcPts val="4479"/>
              </a:lnSpc>
            </a:pPr>
            <a:r>
              <a:rPr lang="en-US" sz="3199">
                <a:solidFill>
                  <a:srgbClr val="000000"/>
                </a:solidFill>
                <a:latin typeface="Consolas"/>
                <a:ea typeface="Consolas"/>
                <a:cs typeface="Consolas"/>
                <a:sym typeface="Consolas"/>
              </a:rPr>
              <a:t>Los datos los cargamos de las tablas de POWER-BI, por medio de DAX Studio, se puede descargar en el siguiente enlace: https://daxstudio.org/</a:t>
            </a:r>
          </a:p>
        </p:txBody>
      </p:sp>
      <p:sp>
        <p:nvSpPr>
          <p:cNvPr name="TextBox 15" id="15"/>
          <p:cNvSpPr txBox="true"/>
          <p:nvPr/>
        </p:nvSpPr>
        <p:spPr>
          <a:xfrm rot="0">
            <a:off x="217903" y="5976895"/>
            <a:ext cx="18070097" cy="713106"/>
          </a:xfrm>
          <a:prstGeom prst="rect">
            <a:avLst/>
          </a:prstGeom>
        </p:spPr>
        <p:txBody>
          <a:bodyPr anchor="t" rtlCol="false" tIns="0" lIns="0" bIns="0" rIns="0">
            <a:spAutoFit/>
          </a:bodyPr>
          <a:lstStyle/>
          <a:p>
            <a:pPr algn="l">
              <a:lnSpc>
                <a:spcPts val="5319"/>
              </a:lnSpc>
            </a:pPr>
            <a:r>
              <a:rPr lang="en-US" sz="3799">
                <a:solidFill>
                  <a:srgbClr val="000000"/>
                </a:solidFill>
                <a:latin typeface="Consolas"/>
                <a:ea typeface="Consolas"/>
                <a:cs typeface="Consolas"/>
                <a:sym typeface="Consolas"/>
              </a:rPr>
              <a:t>En base a mis datos, decidí usar un modelo </a:t>
            </a:r>
            <a:r>
              <a:rPr lang="en-US" sz="3799" b="true">
                <a:solidFill>
                  <a:srgbClr val="000000"/>
                </a:solidFill>
                <a:latin typeface="Consolas Bold"/>
                <a:ea typeface="Consolas Bold"/>
                <a:cs typeface="Consolas Bold"/>
                <a:sym typeface="Consolas Bold"/>
              </a:rPr>
              <a:t>SARIMA/SARIMAX</a:t>
            </a:r>
          </a:p>
        </p:txBody>
      </p:sp>
      <p:sp>
        <p:nvSpPr>
          <p:cNvPr name="TextBox 16" id="16"/>
          <p:cNvSpPr txBox="true"/>
          <p:nvPr/>
        </p:nvSpPr>
        <p:spPr>
          <a:xfrm rot="0">
            <a:off x="241366" y="6604910"/>
            <a:ext cx="17573892" cy="363791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onsolas"/>
                <a:ea typeface="Consolas"/>
                <a:cs typeface="Consolas"/>
                <a:sym typeface="Consolas"/>
              </a:rPr>
              <a:t>NO elegí un modelo de regresión lineal o regresión lineal múltiple como modelo principal porque con nuestra data sería complejo que "entienda" correctamente que las ventas de hoy o mañana dependen de semanas pasadas, que hay patrones repetitivos, etc.</a:t>
            </a:r>
          </a:p>
          <a:p>
            <a:pPr algn="l">
              <a:lnSpc>
                <a:spcPts val="4759"/>
              </a:lnSpc>
              <a:spcBef>
                <a:spcPct val="0"/>
              </a:spcBef>
            </a:pPr>
            <a:r>
              <a:rPr lang="en-US" sz="3399">
                <a:solidFill>
                  <a:srgbClr val="000000"/>
                </a:solidFill>
                <a:latin typeface="Consolas"/>
                <a:ea typeface="Consolas"/>
                <a:cs typeface="Consolas"/>
                <a:sym typeface="Consolas"/>
              </a:rPr>
              <a:t>Probablemente en la Serie encontremos Autocorrelación y Tendencia. SARIMA puede modelar estas cosas.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sp>
        <p:nvSpPr>
          <p:cNvPr name="Freeform 8" id="8"/>
          <p:cNvSpPr/>
          <p:nvPr/>
        </p:nvSpPr>
        <p:spPr>
          <a:xfrm flipH="false" flipV="false" rot="0">
            <a:off x="241366" y="1245922"/>
            <a:ext cx="11119971" cy="986035"/>
          </a:xfrm>
          <a:custGeom>
            <a:avLst/>
            <a:gdLst/>
            <a:ahLst/>
            <a:cxnLst/>
            <a:rect r="r" b="b" t="t" l="l"/>
            <a:pathLst>
              <a:path h="986035" w="11119971">
                <a:moveTo>
                  <a:pt x="0" y="0"/>
                </a:moveTo>
                <a:lnTo>
                  <a:pt x="11119971" y="0"/>
                </a:lnTo>
                <a:lnTo>
                  <a:pt x="11119971" y="986036"/>
                </a:lnTo>
                <a:lnTo>
                  <a:pt x="0" y="986036"/>
                </a:lnTo>
                <a:lnTo>
                  <a:pt x="0" y="0"/>
                </a:lnTo>
                <a:close/>
              </a:path>
            </a:pathLst>
          </a:custGeom>
          <a:blipFill>
            <a:blip r:embed="rId6"/>
            <a:stretch>
              <a:fillRect l="0" t="0" r="-58383" b="-496132"/>
            </a:stretch>
          </a:blipFill>
        </p:spPr>
      </p:sp>
      <p:sp>
        <p:nvSpPr>
          <p:cNvPr name="Freeform 9" id="9"/>
          <p:cNvSpPr/>
          <p:nvPr/>
        </p:nvSpPr>
        <p:spPr>
          <a:xfrm flipH="false" flipV="false" rot="0">
            <a:off x="279685" y="3526445"/>
            <a:ext cx="13485706" cy="1617055"/>
          </a:xfrm>
          <a:custGeom>
            <a:avLst/>
            <a:gdLst/>
            <a:ahLst/>
            <a:cxnLst/>
            <a:rect r="r" b="b" t="t" l="l"/>
            <a:pathLst>
              <a:path h="1617055" w="13485706">
                <a:moveTo>
                  <a:pt x="0" y="0"/>
                </a:moveTo>
                <a:lnTo>
                  <a:pt x="13485706" y="0"/>
                </a:lnTo>
                <a:lnTo>
                  <a:pt x="13485706" y="1617055"/>
                </a:lnTo>
                <a:lnTo>
                  <a:pt x="0" y="1617055"/>
                </a:lnTo>
                <a:lnTo>
                  <a:pt x="0" y="0"/>
                </a:lnTo>
                <a:close/>
              </a:path>
            </a:pathLst>
          </a:custGeom>
          <a:blipFill>
            <a:blip r:embed="rId6"/>
            <a:stretch>
              <a:fillRect l="-6722" t="-215122" r="-73945" b="-187743"/>
            </a:stretch>
          </a:blipFill>
        </p:spPr>
      </p:sp>
      <p:grpSp>
        <p:nvGrpSpPr>
          <p:cNvPr name="Group 10" id="10"/>
          <p:cNvGrpSpPr/>
          <p:nvPr/>
        </p:nvGrpSpPr>
        <p:grpSpPr>
          <a:xfrm rot="0">
            <a:off x="7236732" y="4334973"/>
            <a:ext cx="10616844" cy="5631987"/>
            <a:chOff x="0" y="0"/>
            <a:chExt cx="14155792" cy="7509317"/>
          </a:xfrm>
        </p:grpSpPr>
        <p:sp>
          <p:nvSpPr>
            <p:cNvPr name="Freeform 11" id="11"/>
            <p:cNvSpPr/>
            <p:nvPr/>
          </p:nvSpPr>
          <p:spPr>
            <a:xfrm flipH="false" flipV="false" rot="0">
              <a:off x="0" y="0"/>
              <a:ext cx="3009717" cy="7509317"/>
            </a:xfrm>
            <a:custGeom>
              <a:avLst/>
              <a:gdLst/>
              <a:ahLst/>
              <a:cxnLst/>
              <a:rect r="r" b="b" t="t" l="l"/>
              <a:pathLst>
                <a:path h="7509317" w="3009717">
                  <a:moveTo>
                    <a:pt x="0" y="0"/>
                  </a:moveTo>
                  <a:lnTo>
                    <a:pt x="3009717" y="0"/>
                  </a:lnTo>
                  <a:lnTo>
                    <a:pt x="3009717" y="7509317"/>
                  </a:lnTo>
                  <a:lnTo>
                    <a:pt x="0" y="7509317"/>
                  </a:lnTo>
                  <a:lnTo>
                    <a:pt x="0" y="0"/>
                  </a:lnTo>
                  <a:close/>
                </a:path>
              </a:pathLst>
            </a:custGeom>
            <a:blipFill>
              <a:blip r:embed="rId7"/>
              <a:stretch>
                <a:fillRect l="0" t="0" r="-602823" b="0"/>
              </a:stretch>
            </a:blipFill>
          </p:spPr>
        </p:sp>
        <p:sp>
          <p:nvSpPr>
            <p:cNvPr name="Freeform 12" id="12"/>
            <p:cNvSpPr/>
            <p:nvPr/>
          </p:nvSpPr>
          <p:spPr>
            <a:xfrm flipH="false" flipV="false" rot="0">
              <a:off x="2999868" y="0"/>
              <a:ext cx="2493521" cy="7509317"/>
            </a:xfrm>
            <a:custGeom>
              <a:avLst/>
              <a:gdLst/>
              <a:ahLst/>
              <a:cxnLst/>
              <a:rect r="r" b="b" t="t" l="l"/>
              <a:pathLst>
                <a:path h="7509317" w="2493521">
                  <a:moveTo>
                    <a:pt x="0" y="0"/>
                  </a:moveTo>
                  <a:lnTo>
                    <a:pt x="2493521" y="0"/>
                  </a:lnTo>
                  <a:lnTo>
                    <a:pt x="2493521" y="7509317"/>
                  </a:lnTo>
                  <a:lnTo>
                    <a:pt x="0" y="7509317"/>
                  </a:lnTo>
                  <a:lnTo>
                    <a:pt x="0" y="0"/>
                  </a:lnTo>
                  <a:close/>
                </a:path>
              </a:pathLst>
            </a:custGeom>
            <a:blipFill>
              <a:blip r:embed="rId7"/>
              <a:stretch>
                <a:fillRect l="-236382" t="0" r="-511936" b="0"/>
              </a:stretch>
            </a:blipFill>
          </p:spPr>
        </p:sp>
        <p:sp>
          <p:nvSpPr>
            <p:cNvPr name="Freeform 13" id="13"/>
            <p:cNvSpPr/>
            <p:nvPr/>
          </p:nvSpPr>
          <p:spPr>
            <a:xfrm flipH="false" flipV="false" rot="0">
              <a:off x="5493389" y="0"/>
              <a:ext cx="6058877" cy="7509317"/>
            </a:xfrm>
            <a:custGeom>
              <a:avLst/>
              <a:gdLst/>
              <a:ahLst/>
              <a:cxnLst/>
              <a:rect r="r" b="b" t="t" l="l"/>
              <a:pathLst>
                <a:path h="7509317" w="6058877">
                  <a:moveTo>
                    <a:pt x="0" y="0"/>
                  </a:moveTo>
                  <a:lnTo>
                    <a:pt x="6058877" y="0"/>
                  </a:lnTo>
                  <a:lnTo>
                    <a:pt x="6058877" y="7509317"/>
                  </a:lnTo>
                  <a:lnTo>
                    <a:pt x="0" y="7509317"/>
                  </a:lnTo>
                  <a:lnTo>
                    <a:pt x="0" y="0"/>
                  </a:lnTo>
                  <a:close/>
                </a:path>
              </a:pathLst>
            </a:custGeom>
            <a:blipFill>
              <a:blip r:embed="rId7"/>
              <a:stretch>
                <a:fillRect l="-196348" t="0" r="-52775" b="0"/>
              </a:stretch>
            </a:blipFill>
          </p:spPr>
        </p:sp>
        <p:sp>
          <p:nvSpPr>
            <p:cNvPr name="Freeform 14" id="14"/>
            <p:cNvSpPr/>
            <p:nvPr/>
          </p:nvSpPr>
          <p:spPr>
            <a:xfrm flipH="false" flipV="false" rot="0">
              <a:off x="11552266" y="0"/>
              <a:ext cx="2603526" cy="7509317"/>
            </a:xfrm>
            <a:custGeom>
              <a:avLst/>
              <a:gdLst/>
              <a:ahLst/>
              <a:cxnLst/>
              <a:rect r="r" b="b" t="t" l="l"/>
              <a:pathLst>
                <a:path h="7509317" w="2603526">
                  <a:moveTo>
                    <a:pt x="0" y="0"/>
                  </a:moveTo>
                  <a:lnTo>
                    <a:pt x="2603526" y="0"/>
                  </a:lnTo>
                  <a:lnTo>
                    <a:pt x="2603526" y="7509317"/>
                  </a:lnTo>
                  <a:lnTo>
                    <a:pt x="0" y="7509317"/>
                  </a:lnTo>
                  <a:lnTo>
                    <a:pt x="0" y="0"/>
                  </a:lnTo>
                  <a:close/>
                </a:path>
              </a:pathLst>
            </a:custGeom>
            <a:blipFill>
              <a:blip r:embed="rId7"/>
              <a:stretch>
                <a:fillRect l="-688405" t="0" r="-24069" b="0"/>
              </a:stretch>
            </a:blipFill>
          </p:spPr>
        </p:sp>
      </p:grpSp>
      <p:sp>
        <p:nvSpPr>
          <p:cNvPr name="TextBox 15" id="15"/>
          <p:cNvSpPr txBox="true"/>
          <p:nvPr/>
        </p:nvSpPr>
        <p:spPr>
          <a:xfrm rot="0">
            <a:off x="241366" y="147188"/>
            <a:ext cx="9503411" cy="1530736"/>
          </a:xfrm>
          <a:prstGeom prst="rect">
            <a:avLst/>
          </a:prstGeom>
        </p:spPr>
        <p:txBody>
          <a:bodyPr anchor="t" rtlCol="false" tIns="0" lIns="0" bIns="0" rIns="0">
            <a:spAutoFit/>
          </a:bodyPr>
          <a:lstStyle/>
          <a:p>
            <a:pPr algn="l">
              <a:lnSpc>
                <a:spcPts val="5917"/>
              </a:lnSpc>
            </a:pPr>
            <a:r>
              <a:rPr lang="en-US" sz="6100" b="true">
                <a:solidFill>
                  <a:srgbClr val="4B85BD"/>
                </a:solidFill>
                <a:latin typeface="Garet Bold"/>
                <a:ea typeface="Garet Bold"/>
                <a:cs typeface="Garet Bold"/>
                <a:sym typeface="Garet Bold"/>
              </a:rPr>
              <a:t>SARIMA(P,D,Q)(P,D,Q)</a:t>
            </a:r>
          </a:p>
          <a:p>
            <a:pPr algn="l">
              <a:lnSpc>
                <a:spcPts val="5917"/>
              </a:lnSpc>
            </a:pPr>
          </a:p>
        </p:txBody>
      </p:sp>
      <p:sp>
        <p:nvSpPr>
          <p:cNvPr name="TextBox 16" id="16"/>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7" id="17"/>
          <p:cNvSpPr txBox="true"/>
          <p:nvPr/>
        </p:nvSpPr>
        <p:spPr>
          <a:xfrm rot="0">
            <a:off x="279685" y="2131226"/>
            <a:ext cx="17573892" cy="123761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onsolas"/>
                <a:ea typeface="Consolas"/>
                <a:cs typeface="Consolas"/>
                <a:sym typeface="Consolas"/>
              </a:rPr>
              <a:t>Recordemos que para series de tiempo no se dividen los datos como tal, si no dejamos las últimos semanas para las pruebas del modelo.</a:t>
            </a:r>
          </a:p>
        </p:txBody>
      </p:sp>
      <p:sp>
        <p:nvSpPr>
          <p:cNvPr name="TextBox 18" id="18"/>
          <p:cNvSpPr txBox="true"/>
          <p:nvPr/>
        </p:nvSpPr>
        <p:spPr>
          <a:xfrm rot="0">
            <a:off x="279685" y="5352400"/>
            <a:ext cx="5094386" cy="4509135"/>
          </a:xfrm>
          <a:prstGeom prst="rect">
            <a:avLst/>
          </a:prstGeom>
        </p:spPr>
        <p:txBody>
          <a:bodyPr anchor="t" rtlCol="false" tIns="0" lIns="0" bIns="0" rIns="0">
            <a:spAutoFit/>
          </a:bodyPr>
          <a:lstStyle/>
          <a:p>
            <a:pPr algn="l">
              <a:lnSpc>
                <a:spcPts val="5039"/>
              </a:lnSpc>
              <a:spcBef>
                <a:spcPct val="0"/>
              </a:spcBef>
            </a:pPr>
            <a:r>
              <a:rPr lang="en-US" sz="3599">
                <a:solidFill>
                  <a:srgbClr val="000000"/>
                </a:solidFill>
                <a:latin typeface="Consolas"/>
                <a:ea typeface="Consolas"/>
                <a:cs typeface="Consolas"/>
                <a:sym typeface="Consolas"/>
              </a:rPr>
              <a:t>Elegimos los 10 productos más vendidos para que nuestra computadora pueda procesar los datos sin que haya algún problema.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sp>
        <p:nvSpPr>
          <p:cNvPr name="Freeform 8" id="8"/>
          <p:cNvSpPr/>
          <p:nvPr/>
        </p:nvSpPr>
        <p:spPr>
          <a:xfrm flipH="false" flipV="false" rot="0">
            <a:off x="3793872" y="903219"/>
            <a:ext cx="13465428" cy="1380206"/>
          </a:xfrm>
          <a:custGeom>
            <a:avLst/>
            <a:gdLst/>
            <a:ahLst/>
            <a:cxnLst/>
            <a:rect r="r" b="b" t="t" l="l"/>
            <a:pathLst>
              <a:path h="1380206" w="13465428">
                <a:moveTo>
                  <a:pt x="0" y="0"/>
                </a:moveTo>
                <a:lnTo>
                  <a:pt x="13465428" y="0"/>
                </a:lnTo>
                <a:lnTo>
                  <a:pt x="13465428" y="1380206"/>
                </a:lnTo>
                <a:lnTo>
                  <a:pt x="0" y="1380206"/>
                </a:lnTo>
                <a:lnTo>
                  <a:pt x="0" y="0"/>
                </a:lnTo>
                <a:close/>
              </a:path>
            </a:pathLst>
          </a:custGeom>
          <a:blipFill>
            <a:blip r:embed="rId6"/>
            <a:stretch>
              <a:fillRect l="0" t="0" r="0" b="0"/>
            </a:stretch>
          </a:blipFill>
        </p:spPr>
      </p:sp>
      <p:sp>
        <p:nvSpPr>
          <p:cNvPr name="Freeform 9" id="9"/>
          <p:cNvSpPr/>
          <p:nvPr/>
        </p:nvSpPr>
        <p:spPr>
          <a:xfrm flipH="false" flipV="false" rot="0">
            <a:off x="3793872" y="2388200"/>
            <a:ext cx="5577852" cy="7870724"/>
          </a:xfrm>
          <a:custGeom>
            <a:avLst/>
            <a:gdLst/>
            <a:ahLst/>
            <a:cxnLst/>
            <a:rect r="r" b="b" t="t" l="l"/>
            <a:pathLst>
              <a:path h="7870724" w="5577852">
                <a:moveTo>
                  <a:pt x="0" y="0"/>
                </a:moveTo>
                <a:lnTo>
                  <a:pt x="5577852" y="0"/>
                </a:lnTo>
                <a:lnTo>
                  <a:pt x="5577852" y="7870724"/>
                </a:lnTo>
                <a:lnTo>
                  <a:pt x="0" y="7870724"/>
                </a:lnTo>
                <a:lnTo>
                  <a:pt x="0" y="0"/>
                </a:lnTo>
                <a:close/>
              </a:path>
            </a:pathLst>
          </a:custGeom>
          <a:blipFill>
            <a:blip r:embed="rId7"/>
            <a:stretch>
              <a:fillRect l="0" t="0" r="0" b="0"/>
            </a:stretch>
          </a:blipFill>
        </p:spPr>
      </p:sp>
      <p:sp>
        <p:nvSpPr>
          <p:cNvPr name="Freeform 10" id="10"/>
          <p:cNvSpPr/>
          <p:nvPr/>
        </p:nvSpPr>
        <p:spPr>
          <a:xfrm flipH="false" flipV="false" rot="0">
            <a:off x="10344484" y="2388200"/>
            <a:ext cx="6914816" cy="7870724"/>
          </a:xfrm>
          <a:custGeom>
            <a:avLst/>
            <a:gdLst/>
            <a:ahLst/>
            <a:cxnLst/>
            <a:rect r="r" b="b" t="t" l="l"/>
            <a:pathLst>
              <a:path h="7870724" w="6914816">
                <a:moveTo>
                  <a:pt x="0" y="0"/>
                </a:moveTo>
                <a:lnTo>
                  <a:pt x="6914816" y="0"/>
                </a:lnTo>
                <a:lnTo>
                  <a:pt x="6914816" y="7870724"/>
                </a:lnTo>
                <a:lnTo>
                  <a:pt x="0" y="7870724"/>
                </a:lnTo>
                <a:lnTo>
                  <a:pt x="0" y="0"/>
                </a:lnTo>
                <a:close/>
              </a:path>
            </a:pathLst>
          </a:custGeom>
          <a:blipFill>
            <a:blip r:embed="rId8"/>
            <a:stretch>
              <a:fillRect l="0" t="0" r="0" b="0"/>
            </a:stretch>
          </a:blipFill>
        </p:spPr>
      </p:sp>
      <p:sp>
        <p:nvSpPr>
          <p:cNvPr name="TextBox 11" id="11"/>
          <p:cNvSpPr txBox="true"/>
          <p:nvPr/>
        </p:nvSpPr>
        <p:spPr>
          <a:xfrm rot="0">
            <a:off x="241366" y="128138"/>
            <a:ext cx="9503411" cy="722636"/>
          </a:xfrm>
          <a:prstGeom prst="rect">
            <a:avLst/>
          </a:prstGeom>
        </p:spPr>
        <p:txBody>
          <a:bodyPr anchor="t" rtlCol="false" tIns="0" lIns="0" bIns="0" rIns="0">
            <a:spAutoFit/>
          </a:bodyPr>
          <a:lstStyle/>
          <a:p>
            <a:pPr algn="l">
              <a:lnSpc>
                <a:spcPts val="5335"/>
              </a:lnSpc>
            </a:pPr>
            <a:r>
              <a:rPr lang="en-US" sz="5500" b="true">
                <a:solidFill>
                  <a:srgbClr val="4B85BD"/>
                </a:solidFill>
                <a:latin typeface="Garet Bold"/>
                <a:ea typeface="Garet Bold"/>
                <a:cs typeface="Garet Bold"/>
                <a:sym typeface="Garet Bold"/>
              </a:rPr>
              <a:t>CONSTRUCCIÓN MODELO</a:t>
            </a:r>
          </a:p>
        </p:txBody>
      </p:sp>
      <p:sp>
        <p:nvSpPr>
          <p:cNvPr name="TextBox 12" id="12"/>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3" id="13"/>
          <p:cNvSpPr txBox="true"/>
          <p:nvPr/>
        </p:nvSpPr>
        <p:spPr>
          <a:xfrm rot="0">
            <a:off x="0" y="971550"/>
            <a:ext cx="2827139" cy="431799"/>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Garet"/>
                <a:ea typeface="Garet"/>
                <a:cs typeface="Garet"/>
                <a:sym typeface="Garet"/>
              </a:rPr>
              <a:t>Función para AIC:</a:t>
            </a:r>
          </a:p>
        </p:txBody>
      </p:sp>
      <p:sp>
        <p:nvSpPr>
          <p:cNvPr name="TextBox 14" id="14"/>
          <p:cNvSpPr txBox="true"/>
          <p:nvPr/>
        </p:nvSpPr>
        <p:spPr>
          <a:xfrm rot="0">
            <a:off x="113293" y="2321525"/>
            <a:ext cx="3589139" cy="7920355"/>
          </a:xfrm>
          <a:prstGeom prst="rect">
            <a:avLst/>
          </a:prstGeom>
        </p:spPr>
        <p:txBody>
          <a:bodyPr anchor="t" rtlCol="false" tIns="0" lIns="0" bIns="0" rIns="0">
            <a:spAutoFit/>
          </a:bodyPr>
          <a:lstStyle/>
          <a:p>
            <a:pPr algn="l">
              <a:lnSpc>
                <a:spcPts val="3920"/>
              </a:lnSpc>
              <a:spcBef>
                <a:spcPct val="0"/>
              </a:spcBef>
            </a:pPr>
            <a:r>
              <a:rPr lang="en-US" sz="2800">
                <a:solidFill>
                  <a:srgbClr val="000000"/>
                </a:solidFill>
                <a:latin typeface="Garet"/>
                <a:ea typeface="Garet"/>
                <a:cs typeface="Garet"/>
                <a:sym typeface="Garet"/>
              </a:rPr>
              <a:t>La función evalúa varias configuraciones SARIMA sobre la serie transformada con log1p y selecciona automáticamente la que minimiza el AIC, un criterio que compara modelos equilibrando calidad de ajuste y complejidad para reducir el riesgo de sobreajuste.</a:t>
            </a:r>
          </a:p>
        </p:txBody>
      </p:sp>
      <p:grpSp>
        <p:nvGrpSpPr>
          <p:cNvPr name="Group 15" id="15"/>
          <p:cNvGrpSpPr/>
          <p:nvPr/>
        </p:nvGrpSpPr>
        <p:grpSpPr>
          <a:xfrm rot="0">
            <a:off x="7803832" y="2740342"/>
            <a:ext cx="381000" cy="661035"/>
            <a:chOff x="0" y="0"/>
            <a:chExt cx="508000" cy="881380"/>
          </a:xfrm>
        </p:grpSpPr>
        <p:sp>
          <p:nvSpPr>
            <p:cNvPr name="Freeform 16" id="16"/>
            <p:cNvSpPr/>
            <p:nvPr/>
          </p:nvSpPr>
          <p:spPr>
            <a:xfrm flipH="false" flipV="false" rot="0">
              <a:off x="50559" y="49178"/>
              <a:ext cx="407076" cy="782162"/>
            </a:xfrm>
            <a:custGeom>
              <a:avLst/>
              <a:gdLst/>
              <a:ahLst/>
              <a:cxnLst/>
              <a:rect r="r" b="b" t="t" l="l"/>
              <a:pathLst>
                <a:path h="782162" w="407076">
                  <a:moveTo>
                    <a:pt x="21831" y="260702"/>
                  </a:moveTo>
                  <a:cubicBezTo>
                    <a:pt x="205981" y="47342"/>
                    <a:pt x="226301" y="7972"/>
                    <a:pt x="259321" y="1622"/>
                  </a:cubicBezTo>
                  <a:cubicBezTo>
                    <a:pt x="293611" y="-5998"/>
                    <a:pt x="352031" y="14322"/>
                    <a:pt x="376161" y="39722"/>
                  </a:cubicBezTo>
                  <a:cubicBezTo>
                    <a:pt x="399021" y="65122"/>
                    <a:pt x="401561" y="108302"/>
                    <a:pt x="405371" y="154022"/>
                  </a:cubicBezTo>
                  <a:cubicBezTo>
                    <a:pt x="411721" y="220062"/>
                    <a:pt x="399021" y="329282"/>
                    <a:pt x="388861" y="400402"/>
                  </a:cubicBezTo>
                  <a:cubicBezTo>
                    <a:pt x="381241" y="457552"/>
                    <a:pt x="363461" y="503272"/>
                    <a:pt x="357111" y="552802"/>
                  </a:cubicBezTo>
                  <a:cubicBezTo>
                    <a:pt x="350761" y="598522"/>
                    <a:pt x="355841" y="653132"/>
                    <a:pt x="348221" y="688692"/>
                  </a:cubicBezTo>
                  <a:cubicBezTo>
                    <a:pt x="343141" y="711552"/>
                    <a:pt x="339331" y="730602"/>
                    <a:pt x="327901" y="745842"/>
                  </a:cubicBezTo>
                  <a:cubicBezTo>
                    <a:pt x="315201" y="761082"/>
                    <a:pt x="292341" y="773782"/>
                    <a:pt x="275831" y="778862"/>
                  </a:cubicBezTo>
                  <a:cubicBezTo>
                    <a:pt x="265671" y="782672"/>
                    <a:pt x="256781" y="782672"/>
                    <a:pt x="245351" y="781402"/>
                  </a:cubicBezTo>
                  <a:cubicBezTo>
                    <a:pt x="228841" y="778862"/>
                    <a:pt x="202171" y="767432"/>
                    <a:pt x="189471" y="757272"/>
                  </a:cubicBezTo>
                  <a:cubicBezTo>
                    <a:pt x="180581" y="749652"/>
                    <a:pt x="175501" y="743302"/>
                    <a:pt x="170421" y="733142"/>
                  </a:cubicBezTo>
                  <a:cubicBezTo>
                    <a:pt x="162801" y="717902"/>
                    <a:pt x="157721" y="689962"/>
                    <a:pt x="158991" y="673452"/>
                  </a:cubicBezTo>
                  <a:cubicBezTo>
                    <a:pt x="158991" y="662022"/>
                    <a:pt x="161531" y="654402"/>
                    <a:pt x="167881" y="644242"/>
                  </a:cubicBezTo>
                  <a:cubicBezTo>
                    <a:pt x="175501" y="630272"/>
                    <a:pt x="193281" y="609952"/>
                    <a:pt x="209791" y="601062"/>
                  </a:cubicBezTo>
                  <a:cubicBezTo>
                    <a:pt x="227571" y="592172"/>
                    <a:pt x="251701" y="588362"/>
                    <a:pt x="270751" y="592172"/>
                  </a:cubicBezTo>
                  <a:cubicBezTo>
                    <a:pt x="289801" y="595982"/>
                    <a:pt x="311391" y="607412"/>
                    <a:pt x="324091" y="622652"/>
                  </a:cubicBezTo>
                  <a:cubicBezTo>
                    <a:pt x="336791" y="636622"/>
                    <a:pt x="345681" y="662022"/>
                    <a:pt x="348221" y="678532"/>
                  </a:cubicBezTo>
                  <a:cubicBezTo>
                    <a:pt x="349491" y="689962"/>
                    <a:pt x="349491" y="697582"/>
                    <a:pt x="345681" y="709012"/>
                  </a:cubicBezTo>
                  <a:cubicBezTo>
                    <a:pt x="340601" y="724252"/>
                    <a:pt x="325361" y="748382"/>
                    <a:pt x="312661" y="759812"/>
                  </a:cubicBezTo>
                  <a:cubicBezTo>
                    <a:pt x="305041" y="768702"/>
                    <a:pt x="297421" y="772512"/>
                    <a:pt x="285991" y="775052"/>
                  </a:cubicBezTo>
                  <a:cubicBezTo>
                    <a:pt x="270751" y="780132"/>
                    <a:pt x="244081" y="782672"/>
                    <a:pt x="225031" y="777592"/>
                  </a:cubicBezTo>
                  <a:cubicBezTo>
                    <a:pt x="207251" y="771242"/>
                    <a:pt x="186931" y="757272"/>
                    <a:pt x="175501" y="742032"/>
                  </a:cubicBezTo>
                  <a:cubicBezTo>
                    <a:pt x="164071" y="726792"/>
                    <a:pt x="160261" y="714092"/>
                    <a:pt x="157721" y="683612"/>
                  </a:cubicBezTo>
                  <a:cubicBezTo>
                    <a:pt x="150101" y="592172"/>
                    <a:pt x="185661" y="131162"/>
                    <a:pt x="237731" y="112112"/>
                  </a:cubicBezTo>
                  <a:cubicBezTo>
                    <a:pt x="260591" y="103222"/>
                    <a:pt x="319011" y="152752"/>
                    <a:pt x="321551" y="184502"/>
                  </a:cubicBezTo>
                  <a:cubicBezTo>
                    <a:pt x="325361" y="232762"/>
                    <a:pt x="202171" y="344522"/>
                    <a:pt x="158991" y="380082"/>
                  </a:cubicBezTo>
                  <a:cubicBezTo>
                    <a:pt x="137401" y="397862"/>
                    <a:pt x="120891" y="406752"/>
                    <a:pt x="103111" y="410562"/>
                  </a:cubicBezTo>
                  <a:cubicBezTo>
                    <a:pt x="87871" y="413102"/>
                    <a:pt x="73901" y="411832"/>
                    <a:pt x="59931" y="405482"/>
                  </a:cubicBezTo>
                  <a:cubicBezTo>
                    <a:pt x="42151" y="397862"/>
                    <a:pt x="20561" y="380082"/>
                    <a:pt x="10401" y="363572"/>
                  </a:cubicBezTo>
                  <a:cubicBezTo>
                    <a:pt x="2781" y="350872"/>
                    <a:pt x="-1029" y="336902"/>
                    <a:pt x="241" y="321662"/>
                  </a:cubicBezTo>
                  <a:cubicBezTo>
                    <a:pt x="241" y="303882"/>
                    <a:pt x="21831" y="260702"/>
                    <a:pt x="21831" y="260702"/>
                  </a:cubicBezTo>
                </a:path>
              </a:pathLst>
            </a:custGeom>
            <a:solidFill>
              <a:srgbClr val="FFFFFF"/>
            </a:solidFill>
            <a:ln cap="sq">
              <a:noFill/>
              <a:prstDash val="solid"/>
              <a:miter/>
            </a:ln>
          </p:spPr>
        </p:sp>
      </p:grpSp>
      <p:grpSp>
        <p:nvGrpSpPr>
          <p:cNvPr name="Group 17" id="17"/>
          <p:cNvGrpSpPr/>
          <p:nvPr/>
        </p:nvGrpSpPr>
        <p:grpSpPr>
          <a:xfrm rot="0">
            <a:off x="16217265" y="4707255"/>
            <a:ext cx="785812" cy="894398"/>
            <a:chOff x="0" y="0"/>
            <a:chExt cx="1047750" cy="1192530"/>
          </a:xfrm>
        </p:grpSpPr>
        <p:sp>
          <p:nvSpPr>
            <p:cNvPr name="Freeform 18" id="18"/>
            <p:cNvSpPr/>
            <p:nvPr/>
          </p:nvSpPr>
          <p:spPr>
            <a:xfrm flipH="false" flipV="false" rot="0">
              <a:off x="47942" y="47815"/>
              <a:ext cx="949008" cy="1095108"/>
            </a:xfrm>
            <a:custGeom>
              <a:avLst/>
              <a:gdLst/>
              <a:ahLst/>
              <a:cxnLst/>
              <a:rect r="r" b="b" t="t" l="l"/>
              <a:pathLst>
                <a:path h="1095108" w="949008">
                  <a:moveTo>
                    <a:pt x="57468" y="52515"/>
                  </a:moveTo>
                  <a:cubicBezTo>
                    <a:pt x="273368" y="-825"/>
                    <a:pt x="311468" y="-4635"/>
                    <a:pt x="352108" y="2985"/>
                  </a:cubicBezTo>
                  <a:cubicBezTo>
                    <a:pt x="392748" y="9335"/>
                    <a:pt x="434658" y="27115"/>
                    <a:pt x="471488" y="46165"/>
                  </a:cubicBezTo>
                  <a:cubicBezTo>
                    <a:pt x="508318" y="65215"/>
                    <a:pt x="542608" y="86805"/>
                    <a:pt x="571818" y="116015"/>
                  </a:cubicBezTo>
                  <a:cubicBezTo>
                    <a:pt x="602298" y="146495"/>
                    <a:pt x="628968" y="189675"/>
                    <a:pt x="649288" y="226505"/>
                  </a:cubicBezTo>
                  <a:cubicBezTo>
                    <a:pt x="667068" y="256985"/>
                    <a:pt x="681038" y="284925"/>
                    <a:pt x="689928" y="316675"/>
                  </a:cubicBezTo>
                  <a:cubicBezTo>
                    <a:pt x="698818" y="350965"/>
                    <a:pt x="700088" y="389065"/>
                    <a:pt x="700088" y="425895"/>
                  </a:cubicBezTo>
                  <a:cubicBezTo>
                    <a:pt x="698818" y="463995"/>
                    <a:pt x="693738" y="503365"/>
                    <a:pt x="683578" y="541465"/>
                  </a:cubicBezTo>
                  <a:cubicBezTo>
                    <a:pt x="674688" y="579565"/>
                    <a:pt x="664528" y="612585"/>
                    <a:pt x="642938" y="654495"/>
                  </a:cubicBezTo>
                  <a:cubicBezTo>
                    <a:pt x="611188" y="716725"/>
                    <a:pt x="537528" y="818325"/>
                    <a:pt x="494348" y="871665"/>
                  </a:cubicBezTo>
                  <a:cubicBezTo>
                    <a:pt x="467678" y="904685"/>
                    <a:pt x="449898" y="925005"/>
                    <a:pt x="420688" y="946595"/>
                  </a:cubicBezTo>
                  <a:cubicBezTo>
                    <a:pt x="391478" y="968185"/>
                    <a:pt x="355918" y="991045"/>
                    <a:pt x="320358" y="1001205"/>
                  </a:cubicBezTo>
                  <a:cubicBezTo>
                    <a:pt x="286068" y="1011365"/>
                    <a:pt x="246698" y="1015175"/>
                    <a:pt x="211138" y="1011365"/>
                  </a:cubicBezTo>
                  <a:cubicBezTo>
                    <a:pt x="176848" y="1007555"/>
                    <a:pt x="137478" y="1001205"/>
                    <a:pt x="110808" y="980885"/>
                  </a:cubicBezTo>
                  <a:cubicBezTo>
                    <a:pt x="84138" y="959295"/>
                    <a:pt x="61278" y="921195"/>
                    <a:pt x="54928" y="883095"/>
                  </a:cubicBezTo>
                  <a:cubicBezTo>
                    <a:pt x="47308" y="837375"/>
                    <a:pt x="60008" y="763715"/>
                    <a:pt x="81598" y="724345"/>
                  </a:cubicBezTo>
                  <a:cubicBezTo>
                    <a:pt x="99378" y="693865"/>
                    <a:pt x="129858" y="667195"/>
                    <a:pt x="161608" y="657035"/>
                  </a:cubicBezTo>
                  <a:cubicBezTo>
                    <a:pt x="194628" y="646875"/>
                    <a:pt x="235268" y="650685"/>
                    <a:pt x="274638" y="664655"/>
                  </a:cubicBezTo>
                  <a:cubicBezTo>
                    <a:pt x="330518" y="682435"/>
                    <a:pt x="383858" y="747205"/>
                    <a:pt x="454978" y="781495"/>
                  </a:cubicBezTo>
                  <a:cubicBezTo>
                    <a:pt x="543878" y="824675"/>
                    <a:pt x="708978" y="881825"/>
                    <a:pt x="776288" y="890715"/>
                  </a:cubicBezTo>
                  <a:cubicBezTo>
                    <a:pt x="806768" y="894525"/>
                    <a:pt x="822008" y="883095"/>
                    <a:pt x="844868" y="886905"/>
                  </a:cubicBezTo>
                  <a:cubicBezTo>
                    <a:pt x="866458" y="889445"/>
                    <a:pt x="890588" y="895795"/>
                    <a:pt x="907098" y="908495"/>
                  </a:cubicBezTo>
                  <a:cubicBezTo>
                    <a:pt x="923608" y="921195"/>
                    <a:pt x="938848" y="946595"/>
                    <a:pt x="943928" y="964375"/>
                  </a:cubicBezTo>
                  <a:cubicBezTo>
                    <a:pt x="949008" y="975805"/>
                    <a:pt x="950278" y="984695"/>
                    <a:pt x="947738" y="997395"/>
                  </a:cubicBezTo>
                  <a:cubicBezTo>
                    <a:pt x="945198" y="1015175"/>
                    <a:pt x="936308" y="1043115"/>
                    <a:pt x="922338" y="1059625"/>
                  </a:cubicBezTo>
                  <a:cubicBezTo>
                    <a:pt x="908368" y="1074865"/>
                    <a:pt x="885508" y="1088835"/>
                    <a:pt x="865188" y="1093915"/>
                  </a:cubicBezTo>
                  <a:cubicBezTo>
                    <a:pt x="844868" y="1097725"/>
                    <a:pt x="815658" y="1091375"/>
                    <a:pt x="799148" y="1085025"/>
                  </a:cubicBezTo>
                  <a:cubicBezTo>
                    <a:pt x="786448" y="1081215"/>
                    <a:pt x="778828" y="1073595"/>
                    <a:pt x="771208" y="1065975"/>
                  </a:cubicBezTo>
                  <a:cubicBezTo>
                    <a:pt x="763588" y="1058355"/>
                    <a:pt x="755968" y="1050735"/>
                    <a:pt x="750888" y="1039305"/>
                  </a:cubicBezTo>
                  <a:cubicBezTo>
                    <a:pt x="743268" y="1022795"/>
                    <a:pt x="736918" y="993585"/>
                    <a:pt x="740728" y="973265"/>
                  </a:cubicBezTo>
                  <a:cubicBezTo>
                    <a:pt x="744538" y="952945"/>
                    <a:pt x="759778" y="927545"/>
                    <a:pt x="772478" y="914845"/>
                  </a:cubicBezTo>
                  <a:cubicBezTo>
                    <a:pt x="781368" y="904685"/>
                    <a:pt x="790258" y="900875"/>
                    <a:pt x="800418" y="895795"/>
                  </a:cubicBezTo>
                  <a:cubicBezTo>
                    <a:pt x="810578" y="890715"/>
                    <a:pt x="820738" y="886905"/>
                    <a:pt x="833438" y="886905"/>
                  </a:cubicBezTo>
                  <a:cubicBezTo>
                    <a:pt x="851218" y="886905"/>
                    <a:pt x="880428" y="890715"/>
                    <a:pt x="898208" y="902145"/>
                  </a:cubicBezTo>
                  <a:cubicBezTo>
                    <a:pt x="915988" y="913575"/>
                    <a:pt x="933768" y="933895"/>
                    <a:pt x="941388" y="952945"/>
                  </a:cubicBezTo>
                  <a:cubicBezTo>
                    <a:pt x="949008" y="973265"/>
                    <a:pt x="950278" y="999935"/>
                    <a:pt x="943928" y="1020255"/>
                  </a:cubicBezTo>
                  <a:cubicBezTo>
                    <a:pt x="937578" y="1040575"/>
                    <a:pt x="919798" y="1063435"/>
                    <a:pt x="905828" y="1074865"/>
                  </a:cubicBezTo>
                  <a:cubicBezTo>
                    <a:pt x="896938" y="1083755"/>
                    <a:pt x="890588" y="1087565"/>
                    <a:pt x="876618" y="1090105"/>
                  </a:cubicBezTo>
                  <a:cubicBezTo>
                    <a:pt x="844868" y="1097725"/>
                    <a:pt x="776288" y="1096455"/>
                    <a:pt x="720408" y="1087565"/>
                  </a:cubicBezTo>
                  <a:cubicBezTo>
                    <a:pt x="654368" y="1077405"/>
                    <a:pt x="568008" y="1046925"/>
                    <a:pt x="508318" y="1022795"/>
                  </a:cubicBezTo>
                  <a:cubicBezTo>
                    <a:pt x="462598" y="1003745"/>
                    <a:pt x="432118" y="989775"/>
                    <a:pt x="390208" y="963105"/>
                  </a:cubicBezTo>
                  <a:cubicBezTo>
                    <a:pt x="339408" y="931355"/>
                    <a:pt x="226378" y="874205"/>
                    <a:pt x="226378" y="836105"/>
                  </a:cubicBezTo>
                  <a:cubicBezTo>
                    <a:pt x="226378" y="808165"/>
                    <a:pt x="288608" y="794195"/>
                    <a:pt x="321628" y="759905"/>
                  </a:cubicBezTo>
                  <a:cubicBezTo>
                    <a:pt x="367348" y="710375"/>
                    <a:pt x="435928" y="613855"/>
                    <a:pt x="465138" y="559245"/>
                  </a:cubicBezTo>
                  <a:cubicBezTo>
                    <a:pt x="484188" y="523685"/>
                    <a:pt x="493078" y="498285"/>
                    <a:pt x="499428" y="467805"/>
                  </a:cubicBezTo>
                  <a:cubicBezTo>
                    <a:pt x="505778" y="438595"/>
                    <a:pt x="513398" y="408115"/>
                    <a:pt x="505778" y="378905"/>
                  </a:cubicBezTo>
                  <a:cubicBezTo>
                    <a:pt x="498158" y="345885"/>
                    <a:pt x="471488" y="312865"/>
                    <a:pt x="449898" y="283655"/>
                  </a:cubicBezTo>
                  <a:cubicBezTo>
                    <a:pt x="428308" y="255715"/>
                    <a:pt x="406718" y="221425"/>
                    <a:pt x="377508" y="206185"/>
                  </a:cubicBezTo>
                  <a:cubicBezTo>
                    <a:pt x="349568" y="192215"/>
                    <a:pt x="312738" y="192215"/>
                    <a:pt x="280988" y="190945"/>
                  </a:cubicBezTo>
                  <a:cubicBezTo>
                    <a:pt x="249238" y="190945"/>
                    <a:pt x="214948" y="193485"/>
                    <a:pt x="184468" y="199835"/>
                  </a:cubicBezTo>
                  <a:cubicBezTo>
                    <a:pt x="156528" y="206185"/>
                    <a:pt x="129858" y="226505"/>
                    <a:pt x="104458" y="227775"/>
                  </a:cubicBezTo>
                  <a:cubicBezTo>
                    <a:pt x="82868" y="229045"/>
                    <a:pt x="57468" y="225235"/>
                    <a:pt x="40958" y="213805"/>
                  </a:cubicBezTo>
                  <a:cubicBezTo>
                    <a:pt x="24448" y="202375"/>
                    <a:pt x="9208" y="178245"/>
                    <a:pt x="2858" y="161735"/>
                  </a:cubicBezTo>
                  <a:cubicBezTo>
                    <a:pt x="-952" y="146495"/>
                    <a:pt x="-952" y="131255"/>
                    <a:pt x="2858" y="117285"/>
                  </a:cubicBezTo>
                  <a:cubicBezTo>
                    <a:pt x="5398" y="103315"/>
                    <a:pt x="13018" y="89345"/>
                    <a:pt x="21908" y="77915"/>
                  </a:cubicBezTo>
                  <a:cubicBezTo>
                    <a:pt x="30798" y="67755"/>
                    <a:pt x="57468" y="52515"/>
                    <a:pt x="57468" y="52515"/>
                  </a:cubicBezTo>
                </a:path>
              </a:pathLst>
            </a:custGeom>
            <a:solidFill>
              <a:srgbClr val="FFFFFF"/>
            </a:solidFill>
            <a:ln cap="sq">
              <a:noFill/>
              <a:prstDash val="solid"/>
              <a:miter/>
            </a:ln>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sp>
        <p:nvSpPr>
          <p:cNvPr name="Freeform 8" id="8"/>
          <p:cNvSpPr/>
          <p:nvPr/>
        </p:nvSpPr>
        <p:spPr>
          <a:xfrm flipH="false" flipV="false" rot="0">
            <a:off x="2289575" y="3824285"/>
            <a:ext cx="13708850" cy="6310315"/>
          </a:xfrm>
          <a:custGeom>
            <a:avLst/>
            <a:gdLst/>
            <a:ahLst/>
            <a:cxnLst/>
            <a:rect r="r" b="b" t="t" l="l"/>
            <a:pathLst>
              <a:path h="6310315" w="13708850">
                <a:moveTo>
                  <a:pt x="0" y="0"/>
                </a:moveTo>
                <a:lnTo>
                  <a:pt x="13708850" y="0"/>
                </a:lnTo>
                <a:lnTo>
                  <a:pt x="13708850" y="6310315"/>
                </a:lnTo>
                <a:lnTo>
                  <a:pt x="0" y="6310315"/>
                </a:lnTo>
                <a:lnTo>
                  <a:pt x="0" y="0"/>
                </a:lnTo>
                <a:close/>
              </a:path>
            </a:pathLst>
          </a:custGeom>
          <a:blipFill>
            <a:blip r:embed="rId6"/>
            <a:stretch>
              <a:fillRect l="0" t="-747" r="0" b="0"/>
            </a:stretch>
          </a:blipFill>
        </p:spPr>
      </p:sp>
      <p:sp>
        <p:nvSpPr>
          <p:cNvPr name="TextBox 9" id="9"/>
          <p:cNvSpPr txBox="true"/>
          <p:nvPr/>
        </p:nvSpPr>
        <p:spPr>
          <a:xfrm rot="0">
            <a:off x="241366" y="147188"/>
            <a:ext cx="9503411" cy="787786"/>
          </a:xfrm>
          <a:prstGeom prst="rect">
            <a:avLst/>
          </a:prstGeom>
        </p:spPr>
        <p:txBody>
          <a:bodyPr anchor="t" rtlCol="false" tIns="0" lIns="0" bIns="0" rIns="0">
            <a:spAutoFit/>
          </a:bodyPr>
          <a:lstStyle/>
          <a:p>
            <a:pPr algn="l">
              <a:lnSpc>
                <a:spcPts val="5917"/>
              </a:lnSpc>
            </a:pPr>
            <a:r>
              <a:rPr lang="en-US" sz="6100" b="true">
                <a:solidFill>
                  <a:srgbClr val="4B85BD"/>
                </a:solidFill>
                <a:latin typeface="Garet Bold"/>
                <a:ea typeface="Garet Bold"/>
                <a:cs typeface="Garet Bold"/>
                <a:sym typeface="Garet Bold"/>
              </a:rPr>
              <a:t>PREDICCIÓNES</a:t>
            </a:r>
          </a:p>
        </p:txBody>
      </p:sp>
      <p:sp>
        <p:nvSpPr>
          <p:cNvPr name="TextBox 10" id="10"/>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1" id="11"/>
          <p:cNvSpPr txBox="true"/>
          <p:nvPr/>
        </p:nvSpPr>
        <p:spPr>
          <a:xfrm rot="0">
            <a:off x="872336" y="931606"/>
            <a:ext cx="16543329" cy="2892678"/>
          </a:xfrm>
          <a:prstGeom prst="rect">
            <a:avLst/>
          </a:prstGeom>
        </p:spPr>
        <p:txBody>
          <a:bodyPr anchor="t" rtlCol="false" tIns="0" lIns="0" bIns="0" rIns="0">
            <a:spAutoFit/>
          </a:bodyPr>
          <a:lstStyle/>
          <a:p>
            <a:pPr algn="l">
              <a:lnSpc>
                <a:spcPts val="3836"/>
              </a:lnSpc>
            </a:pPr>
            <a:r>
              <a:rPr lang="en-US" sz="2740">
                <a:solidFill>
                  <a:srgbClr val="000000"/>
                </a:solidFill>
                <a:latin typeface="Garet"/>
                <a:ea typeface="Garet"/>
                <a:cs typeface="Garet"/>
                <a:sym typeface="Garet"/>
              </a:rPr>
              <a:t>Entrenando el modelo, buscando le mejor configuración tenemos que:</a:t>
            </a:r>
          </a:p>
          <a:p>
            <a:pPr algn="l">
              <a:lnSpc>
                <a:spcPts val="3836"/>
              </a:lnSpc>
              <a:spcBef>
                <a:spcPct val="0"/>
              </a:spcBef>
            </a:pPr>
            <a:r>
              <a:rPr lang="en-US" b="true" sz="2740">
                <a:solidFill>
                  <a:srgbClr val="000000"/>
                </a:solidFill>
                <a:latin typeface="Garet Bold"/>
                <a:ea typeface="Garet Bold"/>
                <a:cs typeface="Garet Bold"/>
                <a:sym typeface="Garet Bold"/>
              </a:rPr>
              <a:t>Mejor configuración por AIC: ((1, 0, 2), (1, 0, 1, 52))</a:t>
            </a:r>
          </a:p>
          <a:p>
            <a:pPr algn="l">
              <a:lnSpc>
                <a:spcPts val="3836"/>
              </a:lnSpc>
              <a:spcBef>
                <a:spcPct val="0"/>
              </a:spcBef>
            </a:pPr>
            <a:r>
              <a:rPr lang="en-US" sz="2740">
                <a:solidFill>
                  <a:srgbClr val="000000"/>
                </a:solidFill>
                <a:latin typeface="Garet"/>
                <a:ea typeface="Garet"/>
                <a:cs typeface="Garet"/>
                <a:sym typeface="Garet"/>
              </a:rPr>
              <a:t>Métricas de evaluación:</a:t>
            </a:r>
          </a:p>
          <a:p>
            <a:pPr algn="l">
              <a:lnSpc>
                <a:spcPts val="3836"/>
              </a:lnSpc>
            </a:pPr>
            <a:r>
              <a:rPr lang="en-US" b="true" sz="2740">
                <a:solidFill>
                  <a:srgbClr val="000000"/>
                </a:solidFill>
                <a:latin typeface="Garet Bold"/>
                <a:ea typeface="Garet Bold"/>
                <a:cs typeface="Garet Bold"/>
                <a:sym typeface="Garet Bold"/>
              </a:rPr>
              <a:t>MAE </a:t>
            </a:r>
            <a:r>
              <a:rPr lang="en-US" sz="2740">
                <a:solidFill>
                  <a:srgbClr val="000000"/>
                </a:solidFill>
                <a:latin typeface="Garet"/>
                <a:ea typeface="Garet"/>
                <a:cs typeface="Garet"/>
                <a:sym typeface="Garet"/>
              </a:rPr>
              <a:t>~ 591: error típico “normal” en unidades.</a:t>
            </a:r>
          </a:p>
          <a:p>
            <a:pPr algn="l">
              <a:lnSpc>
                <a:spcPts val="3836"/>
              </a:lnSpc>
            </a:pPr>
            <a:r>
              <a:rPr lang="en-US" b="true" sz="2740">
                <a:solidFill>
                  <a:srgbClr val="000000"/>
                </a:solidFill>
                <a:latin typeface="Garet Bold"/>
                <a:ea typeface="Garet Bold"/>
                <a:cs typeface="Garet Bold"/>
                <a:sym typeface="Garet Bold"/>
              </a:rPr>
              <a:t>RMSE </a:t>
            </a:r>
            <a:r>
              <a:rPr lang="en-US" sz="2740">
                <a:solidFill>
                  <a:srgbClr val="000000"/>
                </a:solidFill>
                <a:latin typeface="Garet"/>
                <a:ea typeface="Garet"/>
                <a:cs typeface="Garet"/>
                <a:sym typeface="Garet"/>
              </a:rPr>
              <a:t>~ 803: hay errores grandes que están subiendo la métrica.</a:t>
            </a:r>
          </a:p>
          <a:p>
            <a:pPr algn="l">
              <a:lnSpc>
                <a:spcPts val="3836"/>
              </a:lnSpc>
              <a:spcBef>
                <a:spcPct val="0"/>
              </a:spcBef>
            </a:pPr>
            <a:r>
              <a:rPr lang="en-US" b="true" sz="2740">
                <a:solidFill>
                  <a:srgbClr val="000000"/>
                </a:solidFill>
                <a:latin typeface="Garet Bold"/>
                <a:ea typeface="Garet Bold"/>
                <a:cs typeface="Garet Bold"/>
                <a:sym typeface="Garet Bold"/>
              </a:rPr>
              <a:t>MAPE </a:t>
            </a:r>
            <a:r>
              <a:rPr lang="en-US" sz="2740">
                <a:solidFill>
                  <a:srgbClr val="000000"/>
                </a:solidFill>
                <a:latin typeface="Garet"/>
                <a:ea typeface="Garet"/>
                <a:cs typeface="Garet"/>
                <a:sym typeface="Garet"/>
              </a:rPr>
              <a:t>~ 15.25%: error relativo promedio ~15%.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9338" y="1042269"/>
            <a:ext cx="16916352" cy="5170762"/>
          </a:xfrm>
          <a:prstGeom prst="rect">
            <a:avLst/>
          </a:prstGeom>
        </p:spPr>
        <p:txBody>
          <a:bodyPr anchor="t" rtlCol="false" tIns="0" lIns="0" bIns="0" rIns="0">
            <a:spAutoFit/>
          </a:bodyPr>
          <a:lstStyle/>
          <a:p>
            <a:pPr algn="ctr">
              <a:lnSpc>
                <a:spcPts val="10088"/>
              </a:lnSpc>
            </a:pPr>
            <a:r>
              <a:rPr lang="en-US" b="true" sz="10400">
                <a:solidFill>
                  <a:srgbClr val="FFFFFF"/>
                </a:solidFill>
                <a:latin typeface="Garet Bold"/>
                <a:ea typeface="Garet Bold"/>
                <a:cs typeface="Garet Bold"/>
                <a:sym typeface="Garet Bold"/>
              </a:rPr>
              <a:t>LIMPIEZA Y TRANSFORMACIÓN DE DATOS </a:t>
            </a:r>
          </a:p>
          <a:p>
            <a:pPr algn="ctr">
              <a:lnSpc>
                <a:spcPts val="10088"/>
              </a:lnSpc>
            </a:pPr>
            <a:r>
              <a:rPr lang="en-US" b="true" sz="10400">
                <a:solidFill>
                  <a:srgbClr val="EAEDF0"/>
                </a:solidFill>
                <a:latin typeface="Garet Bold"/>
                <a:ea typeface="Garet Bold"/>
                <a:cs typeface="Garet Bold"/>
                <a:sym typeface="Garet Bold"/>
              </a:rPr>
              <a:t>CON PYTHON</a:t>
            </a:r>
          </a:p>
        </p:txBody>
      </p:sp>
      <p:sp>
        <p:nvSpPr>
          <p:cNvPr name="TextBox 4" id="4"/>
          <p:cNvSpPr txBox="true"/>
          <p:nvPr/>
        </p:nvSpPr>
        <p:spPr>
          <a:xfrm rot="0">
            <a:off x="3370825" y="6273289"/>
            <a:ext cx="10239200" cy="587301"/>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Primeros pasos para analizar los datos.</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grpSp>
        <p:nvGrpSpPr>
          <p:cNvPr name="Group 8" id="8"/>
          <p:cNvGrpSpPr/>
          <p:nvPr/>
        </p:nvGrpSpPr>
        <p:grpSpPr>
          <a:xfrm rot="0">
            <a:off x="351111" y="1379220"/>
            <a:ext cx="5820499" cy="9333244"/>
            <a:chOff x="0" y="0"/>
            <a:chExt cx="1532971" cy="2458138"/>
          </a:xfrm>
        </p:grpSpPr>
        <p:sp>
          <p:nvSpPr>
            <p:cNvPr name="Freeform 9" id="9"/>
            <p:cNvSpPr/>
            <p:nvPr/>
          </p:nvSpPr>
          <p:spPr>
            <a:xfrm flipH="false" flipV="false" rot="0">
              <a:off x="0" y="0"/>
              <a:ext cx="1532971" cy="2458138"/>
            </a:xfrm>
            <a:custGeom>
              <a:avLst/>
              <a:gdLst/>
              <a:ahLst/>
              <a:cxnLst/>
              <a:rect r="r" b="b" t="t" l="l"/>
              <a:pathLst>
                <a:path h="2458138" w="1532971">
                  <a:moveTo>
                    <a:pt x="0" y="0"/>
                  </a:moveTo>
                  <a:lnTo>
                    <a:pt x="1532971" y="0"/>
                  </a:lnTo>
                  <a:lnTo>
                    <a:pt x="1532971" y="2458138"/>
                  </a:lnTo>
                  <a:lnTo>
                    <a:pt x="0" y="2458138"/>
                  </a:lnTo>
                  <a:close/>
                </a:path>
              </a:pathLst>
            </a:custGeom>
            <a:gradFill rotWithShape="true">
              <a:gsLst>
                <a:gs pos="0">
                  <a:srgbClr val="EAEDF0">
                    <a:alpha val="100000"/>
                  </a:srgbClr>
                </a:gs>
                <a:gs pos="100000">
                  <a:srgbClr val="9292DB">
                    <a:alpha val="100000"/>
                  </a:srgbClr>
                </a:gs>
              </a:gsLst>
              <a:lin ang="5400000"/>
            </a:gradFill>
          </p:spPr>
        </p:sp>
        <p:sp>
          <p:nvSpPr>
            <p:cNvPr name="TextBox 10" id="10"/>
            <p:cNvSpPr txBox="true"/>
            <p:nvPr/>
          </p:nvSpPr>
          <p:spPr>
            <a:xfrm>
              <a:off x="0" y="-57150"/>
              <a:ext cx="1532971" cy="2515288"/>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0">
            <a:off x="6894557" y="1378204"/>
            <a:ext cx="5439499" cy="9333244"/>
            <a:chOff x="0" y="0"/>
            <a:chExt cx="1432625" cy="2458138"/>
          </a:xfrm>
        </p:grpSpPr>
        <p:sp>
          <p:nvSpPr>
            <p:cNvPr name="Freeform 12" id="12"/>
            <p:cNvSpPr/>
            <p:nvPr/>
          </p:nvSpPr>
          <p:spPr>
            <a:xfrm flipH="false" flipV="false" rot="0">
              <a:off x="0" y="0"/>
              <a:ext cx="1432625" cy="2458138"/>
            </a:xfrm>
            <a:custGeom>
              <a:avLst/>
              <a:gdLst/>
              <a:ahLst/>
              <a:cxnLst/>
              <a:rect r="r" b="b" t="t" l="l"/>
              <a:pathLst>
                <a:path h="2458138" w="1432625">
                  <a:moveTo>
                    <a:pt x="0" y="0"/>
                  </a:moveTo>
                  <a:lnTo>
                    <a:pt x="1432625" y="0"/>
                  </a:lnTo>
                  <a:lnTo>
                    <a:pt x="1432625" y="2458138"/>
                  </a:lnTo>
                  <a:lnTo>
                    <a:pt x="0" y="2458138"/>
                  </a:lnTo>
                  <a:close/>
                </a:path>
              </a:pathLst>
            </a:custGeom>
            <a:gradFill rotWithShape="true">
              <a:gsLst>
                <a:gs pos="0">
                  <a:srgbClr val="EAEDF0">
                    <a:alpha val="100000"/>
                  </a:srgbClr>
                </a:gs>
                <a:gs pos="100000">
                  <a:srgbClr val="9292DB">
                    <a:alpha val="100000"/>
                  </a:srgbClr>
                </a:gs>
              </a:gsLst>
              <a:lin ang="5400000"/>
            </a:gradFill>
          </p:spPr>
        </p:sp>
        <p:sp>
          <p:nvSpPr>
            <p:cNvPr name="TextBox 13" id="13"/>
            <p:cNvSpPr txBox="true"/>
            <p:nvPr/>
          </p:nvSpPr>
          <p:spPr>
            <a:xfrm>
              <a:off x="0" y="-57150"/>
              <a:ext cx="1432625" cy="2515288"/>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12934131" y="1378204"/>
            <a:ext cx="5089498" cy="9333244"/>
            <a:chOff x="0" y="0"/>
            <a:chExt cx="1340444" cy="2458138"/>
          </a:xfrm>
        </p:grpSpPr>
        <p:sp>
          <p:nvSpPr>
            <p:cNvPr name="Freeform 15" id="15"/>
            <p:cNvSpPr/>
            <p:nvPr/>
          </p:nvSpPr>
          <p:spPr>
            <a:xfrm flipH="false" flipV="false" rot="0">
              <a:off x="0" y="0"/>
              <a:ext cx="1340444" cy="2458138"/>
            </a:xfrm>
            <a:custGeom>
              <a:avLst/>
              <a:gdLst/>
              <a:ahLst/>
              <a:cxnLst/>
              <a:rect r="r" b="b" t="t" l="l"/>
              <a:pathLst>
                <a:path h="2458138" w="1340444">
                  <a:moveTo>
                    <a:pt x="0" y="0"/>
                  </a:moveTo>
                  <a:lnTo>
                    <a:pt x="1340444" y="0"/>
                  </a:lnTo>
                  <a:lnTo>
                    <a:pt x="1340444" y="2458138"/>
                  </a:lnTo>
                  <a:lnTo>
                    <a:pt x="0" y="2458138"/>
                  </a:lnTo>
                  <a:close/>
                </a:path>
              </a:pathLst>
            </a:custGeom>
            <a:gradFill rotWithShape="true">
              <a:gsLst>
                <a:gs pos="0">
                  <a:srgbClr val="EAEDF0">
                    <a:alpha val="100000"/>
                  </a:srgbClr>
                </a:gs>
                <a:gs pos="100000">
                  <a:srgbClr val="9292DB">
                    <a:alpha val="100000"/>
                  </a:srgbClr>
                </a:gs>
              </a:gsLst>
              <a:lin ang="5400000"/>
            </a:gradFill>
          </p:spPr>
        </p:sp>
        <p:sp>
          <p:nvSpPr>
            <p:cNvPr name="TextBox 16" id="16"/>
            <p:cNvSpPr txBox="true"/>
            <p:nvPr/>
          </p:nvSpPr>
          <p:spPr>
            <a:xfrm>
              <a:off x="0" y="-57150"/>
              <a:ext cx="1340444" cy="2515288"/>
            </a:xfrm>
            <a:prstGeom prst="rect">
              <a:avLst/>
            </a:prstGeom>
          </p:spPr>
          <p:txBody>
            <a:bodyPr anchor="ctr" rtlCol="false" tIns="50800" lIns="50800" bIns="50800" rIns="50800"/>
            <a:lstStyle/>
            <a:p>
              <a:pPr algn="ctr">
                <a:lnSpc>
                  <a:spcPts val="3500"/>
                </a:lnSpc>
              </a:pPr>
            </a:p>
          </p:txBody>
        </p:sp>
      </p:grpSp>
      <p:sp>
        <p:nvSpPr>
          <p:cNvPr name="Freeform 17" id="17"/>
          <p:cNvSpPr/>
          <p:nvPr/>
        </p:nvSpPr>
        <p:spPr>
          <a:xfrm flipH="false" flipV="false" rot="0">
            <a:off x="6894557" y="8448007"/>
            <a:ext cx="11129072" cy="695567"/>
          </a:xfrm>
          <a:custGeom>
            <a:avLst/>
            <a:gdLst/>
            <a:ahLst/>
            <a:cxnLst/>
            <a:rect r="r" b="b" t="t" l="l"/>
            <a:pathLst>
              <a:path h="695567" w="11129072">
                <a:moveTo>
                  <a:pt x="0" y="0"/>
                </a:moveTo>
                <a:lnTo>
                  <a:pt x="11129071" y="0"/>
                </a:lnTo>
                <a:lnTo>
                  <a:pt x="11129071" y="695567"/>
                </a:lnTo>
                <a:lnTo>
                  <a:pt x="0" y="695567"/>
                </a:lnTo>
                <a:lnTo>
                  <a:pt x="0" y="0"/>
                </a:lnTo>
                <a:close/>
              </a:path>
            </a:pathLst>
          </a:custGeom>
          <a:blipFill>
            <a:blip r:embed="rId6"/>
            <a:stretch>
              <a:fillRect l="0" t="0" r="0" b="0"/>
            </a:stretch>
          </a:blipFill>
        </p:spPr>
      </p:sp>
      <p:sp>
        <p:nvSpPr>
          <p:cNvPr name="TextBox 18" id="18"/>
          <p:cNvSpPr txBox="true"/>
          <p:nvPr/>
        </p:nvSpPr>
        <p:spPr>
          <a:xfrm rot="0">
            <a:off x="241366" y="147188"/>
            <a:ext cx="9503411" cy="787786"/>
          </a:xfrm>
          <a:prstGeom prst="rect">
            <a:avLst/>
          </a:prstGeom>
        </p:spPr>
        <p:txBody>
          <a:bodyPr anchor="t" rtlCol="false" tIns="0" lIns="0" bIns="0" rIns="0">
            <a:spAutoFit/>
          </a:bodyPr>
          <a:lstStyle/>
          <a:p>
            <a:pPr algn="l">
              <a:lnSpc>
                <a:spcPts val="5917"/>
              </a:lnSpc>
            </a:pPr>
            <a:r>
              <a:rPr lang="en-US" sz="6100" b="true">
                <a:solidFill>
                  <a:srgbClr val="4B85BD"/>
                </a:solidFill>
                <a:latin typeface="Garet Bold"/>
                <a:ea typeface="Garet Bold"/>
                <a:cs typeface="Garet Bold"/>
                <a:sym typeface="Garet Bold"/>
              </a:rPr>
              <a:t>AJUSTAR Y OPTIMIZAR</a:t>
            </a:r>
          </a:p>
        </p:txBody>
      </p:sp>
      <p:sp>
        <p:nvSpPr>
          <p:cNvPr name="TextBox 19" id="1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20" id="20"/>
          <p:cNvSpPr txBox="true"/>
          <p:nvPr/>
        </p:nvSpPr>
        <p:spPr>
          <a:xfrm rot="0">
            <a:off x="512498" y="1346835"/>
            <a:ext cx="5543859" cy="9471914"/>
          </a:xfrm>
          <a:prstGeom prst="rect">
            <a:avLst/>
          </a:prstGeom>
        </p:spPr>
        <p:txBody>
          <a:bodyPr anchor="t" rtlCol="false" tIns="0" lIns="0" bIns="0" rIns="0">
            <a:spAutoFit/>
          </a:bodyPr>
          <a:lstStyle/>
          <a:p>
            <a:pPr algn="l">
              <a:lnSpc>
                <a:spcPts val="4956"/>
              </a:lnSpc>
              <a:spcBef>
                <a:spcPct val="0"/>
              </a:spcBef>
            </a:pPr>
            <a:r>
              <a:rPr lang="en-US" sz="3540">
                <a:solidFill>
                  <a:srgbClr val="000000"/>
                </a:solidFill>
                <a:latin typeface="Consolas"/>
                <a:ea typeface="Consolas"/>
                <a:cs typeface="Consolas"/>
                <a:sym typeface="Consolas"/>
              </a:rPr>
              <a:t>Para optimizar el modelo, se comparó el desempeño de SARIMA contra un baseline NAIVE, el cual pronostica la siguiente semana como el último valor observado. El modelo SARI</a:t>
            </a:r>
            <a:r>
              <a:rPr lang="en-US" sz="3540">
                <a:solidFill>
                  <a:srgbClr val="000000"/>
                </a:solidFill>
                <a:latin typeface="Consolas"/>
                <a:ea typeface="Consolas"/>
                <a:cs typeface="Consolas"/>
                <a:sym typeface="Consolas"/>
              </a:rPr>
              <a:t>MA fue seleccionado mediante criterio AIC, buscando la mejor combinación de hiperparámetros. </a:t>
            </a:r>
          </a:p>
          <a:p>
            <a:pPr algn="l">
              <a:lnSpc>
                <a:spcPts val="5096"/>
              </a:lnSpc>
              <a:spcBef>
                <a:spcPct val="0"/>
              </a:spcBef>
            </a:pPr>
          </a:p>
        </p:txBody>
      </p:sp>
      <p:sp>
        <p:nvSpPr>
          <p:cNvPr name="TextBox 21" id="21"/>
          <p:cNvSpPr txBox="true"/>
          <p:nvPr/>
        </p:nvSpPr>
        <p:spPr>
          <a:xfrm rot="0">
            <a:off x="7176734" y="1346835"/>
            <a:ext cx="4875145" cy="6413119"/>
          </a:xfrm>
          <a:prstGeom prst="rect">
            <a:avLst/>
          </a:prstGeom>
        </p:spPr>
        <p:txBody>
          <a:bodyPr anchor="t" rtlCol="false" tIns="0" lIns="0" bIns="0" rIns="0">
            <a:spAutoFit/>
          </a:bodyPr>
          <a:lstStyle/>
          <a:p>
            <a:pPr algn="just">
              <a:lnSpc>
                <a:spcPts val="5095"/>
              </a:lnSpc>
              <a:spcBef>
                <a:spcPct val="0"/>
              </a:spcBef>
            </a:pPr>
            <a:r>
              <a:rPr lang="en-US" sz="3639">
                <a:solidFill>
                  <a:srgbClr val="000000"/>
                </a:solidFill>
                <a:latin typeface="Consolas"/>
                <a:ea typeface="Consolas"/>
                <a:cs typeface="Consolas"/>
                <a:sym typeface="Consolas"/>
              </a:rPr>
              <a:t>Como resultado, SARIMA mejoró el desempeño respecto al baseline: el MAE se redujo de 667.08 a 591.45 (≈11.3% de mejora) y el MAPE disminuyó de 16.79% a 15.25% (≈9.2% de mejora relativa). </a:t>
            </a:r>
          </a:p>
        </p:txBody>
      </p:sp>
      <p:sp>
        <p:nvSpPr>
          <p:cNvPr name="TextBox 22" id="22"/>
          <p:cNvSpPr txBox="true"/>
          <p:nvPr/>
        </p:nvSpPr>
        <p:spPr>
          <a:xfrm rot="0">
            <a:off x="13170020" y="1337310"/>
            <a:ext cx="4617720" cy="6423660"/>
          </a:xfrm>
          <a:prstGeom prst="rect">
            <a:avLst/>
          </a:prstGeom>
        </p:spPr>
        <p:txBody>
          <a:bodyPr anchor="t" rtlCol="false" tIns="0" lIns="0" bIns="0" rIns="0">
            <a:spAutoFit/>
          </a:bodyPr>
          <a:lstStyle/>
          <a:p>
            <a:pPr algn="just">
              <a:lnSpc>
                <a:spcPts val="5039"/>
              </a:lnSpc>
              <a:spcBef>
                <a:spcPct val="0"/>
              </a:spcBef>
            </a:pPr>
            <a:r>
              <a:rPr lang="en-US" sz="3599">
                <a:solidFill>
                  <a:srgbClr val="000000"/>
                </a:solidFill>
                <a:latin typeface="Consolas"/>
                <a:ea typeface="Consolas"/>
                <a:cs typeface="Consolas"/>
                <a:sym typeface="Consolas"/>
              </a:rPr>
              <a:t>El RMSE permaneció prácticamente igual, lo que sugiere que aún existen semanas con variaciones bruscas (picos de demanda) difíciles de capturar con un modelo univariado.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03576" y="13838"/>
            <a:ext cx="700002" cy="700002"/>
          </a:xfrm>
          <a:custGeom>
            <a:avLst/>
            <a:gdLst/>
            <a:ahLst/>
            <a:cxnLst/>
            <a:rect r="r" b="b" t="t" l="l"/>
            <a:pathLst>
              <a:path h="700002" w="700002">
                <a:moveTo>
                  <a:pt x="0" y="0"/>
                </a:moveTo>
                <a:lnTo>
                  <a:pt x="700002" y="0"/>
                </a:lnTo>
                <a:lnTo>
                  <a:pt x="700002" y="700002"/>
                </a:lnTo>
                <a:lnTo>
                  <a:pt x="0" y="700002"/>
                </a:lnTo>
                <a:lnTo>
                  <a:pt x="0" y="0"/>
                </a:lnTo>
                <a:close/>
              </a:path>
            </a:pathLst>
          </a:custGeom>
          <a:blipFill>
            <a:blip r:embed="rId5"/>
            <a:stretch>
              <a:fillRect l="0" t="0" r="0" b="0"/>
            </a:stretch>
          </a:blipFill>
        </p:spPr>
      </p:sp>
      <p:sp>
        <p:nvSpPr>
          <p:cNvPr name="Freeform 8" id="8"/>
          <p:cNvSpPr/>
          <p:nvPr/>
        </p:nvSpPr>
        <p:spPr>
          <a:xfrm flipH="false" flipV="false" rot="0">
            <a:off x="242139" y="1543207"/>
            <a:ext cx="17803723" cy="8078439"/>
          </a:xfrm>
          <a:custGeom>
            <a:avLst/>
            <a:gdLst/>
            <a:ahLst/>
            <a:cxnLst/>
            <a:rect r="r" b="b" t="t" l="l"/>
            <a:pathLst>
              <a:path h="8078439" w="17803723">
                <a:moveTo>
                  <a:pt x="0" y="0"/>
                </a:moveTo>
                <a:lnTo>
                  <a:pt x="17803722" y="0"/>
                </a:lnTo>
                <a:lnTo>
                  <a:pt x="17803722" y="8078439"/>
                </a:lnTo>
                <a:lnTo>
                  <a:pt x="0" y="8078439"/>
                </a:lnTo>
                <a:lnTo>
                  <a:pt x="0" y="0"/>
                </a:lnTo>
                <a:close/>
              </a:path>
            </a:pathLst>
          </a:custGeom>
          <a:blipFill>
            <a:blip r:embed="rId6"/>
            <a:stretch>
              <a:fillRect l="0" t="0" r="0" b="0"/>
            </a:stretch>
          </a:blipFill>
        </p:spPr>
      </p:sp>
      <p:sp>
        <p:nvSpPr>
          <p:cNvPr name="TextBox 9" id="9"/>
          <p:cNvSpPr txBox="true"/>
          <p:nvPr/>
        </p:nvSpPr>
        <p:spPr>
          <a:xfrm rot="0">
            <a:off x="241366" y="147188"/>
            <a:ext cx="9503411" cy="787786"/>
          </a:xfrm>
          <a:prstGeom prst="rect">
            <a:avLst/>
          </a:prstGeom>
        </p:spPr>
        <p:txBody>
          <a:bodyPr anchor="t" rtlCol="false" tIns="0" lIns="0" bIns="0" rIns="0">
            <a:spAutoFit/>
          </a:bodyPr>
          <a:lstStyle/>
          <a:p>
            <a:pPr algn="l">
              <a:lnSpc>
                <a:spcPts val="5917"/>
              </a:lnSpc>
            </a:pPr>
            <a:r>
              <a:rPr lang="en-US" sz="6100" b="true">
                <a:solidFill>
                  <a:srgbClr val="4B85BD"/>
                </a:solidFill>
                <a:latin typeface="Garet Bold"/>
                <a:ea typeface="Garet Bold"/>
                <a:cs typeface="Garet Bold"/>
                <a:sym typeface="Garet Bold"/>
              </a:rPr>
              <a:t>PREDICCIÓNES</a:t>
            </a:r>
          </a:p>
        </p:txBody>
      </p:sp>
      <p:sp>
        <p:nvSpPr>
          <p:cNvPr name="TextBox 10" id="10"/>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587301" y="9062877"/>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32" y="1883508"/>
            <a:ext cx="14576536" cy="2649837"/>
          </a:xfrm>
          <a:prstGeom prst="rect">
            <a:avLst/>
          </a:prstGeom>
        </p:spPr>
        <p:txBody>
          <a:bodyPr anchor="t" rtlCol="false" tIns="0" lIns="0" bIns="0" rIns="0">
            <a:spAutoFit/>
          </a:bodyPr>
          <a:lstStyle/>
          <a:p>
            <a:pPr algn="ctr">
              <a:lnSpc>
                <a:spcPts val="10184"/>
              </a:lnSpc>
            </a:pPr>
            <a:r>
              <a:rPr lang="en-US" b="true" sz="10499">
                <a:solidFill>
                  <a:srgbClr val="FFFFFF"/>
                </a:solidFill>
                <a:latin typeface="Garet Bold"/>
                <a:ea typeface="Garet Bold"/>
                <a:cs typeface="Garet Bold"/>
                <a:sym typeface="Garet Bold"/>
              </a:rPr>
              <a:t>CONCLUSIONES Y RECOMENDACIONES</a:t>
            </a:r>
          </a:p>
        </p:txBody>
      </p:sp>
      <p:sp>
        <p:nvSpPr>
          <p:cNvPr name="TextBox 4" id="4"/>
          <p:cNvSpPr txBox="true"/>
          <p:nvPr/>
        </p:nvSpPr>
        <p:spPr>
          <a:xfrm rot="0">
            <a:off x="4024400" y="5653485"/>
            <a:ext cx="10239200" cy="587375"/>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Finales de proyecto </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INSIGTHS</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149493" y="927066"/>
            <a:ext cx="18138507" cy="9712261"/>
          </a:xfrm>
          <a:prstGeom prst="rect">
            <a:avLst/>
          </a:prstGeom>
        </p:spPr>
        <p:txBody>
          <a:bodyPr anchor="t" rtlCol="false" tIns="0" lIns="0" bIns="0" rIns="0">
            <a:spAutoFit/>
          </a:bodyPr>
          <a:lstStyle/>
          <a:p>
            <a:pPr algn="ctr">
              <a:lnSpc>
                <a:spcPts val="4851"/>
              </a:lnSpc>
            </a:pPr>
            <a:r>
              <a:rPr lang="en-US" b="true" sz="3300">
                <a:solidFill>
                  <a:srgbClr val="E47E24"/>
                </a:solidFill>
                <a:latin typeface="Garet Bold"/>
                <a:ea typeface="Garet Bold"/>
                <a:cs typeface="Garet Bold"/>
                <a:sym typeface="Garet Bold"/>
              </a:rPr>
              <a:t>1.- Obtuvimos la cantidad de ventas que ha producido cada región para la empresa, siendo así las ventas:</a:t>
            </a:r>
          </a:p>
          <a:p>
            <a:pPr algn="ctr">
              <a:lnSpc>
                <a:spcPts val="4851"/>
              </a:lnSpc>
            </a:pPr>
            <a:r>
              <a:rPr lang="en-US" b="true" sz="3300">
                <a:solidFill>
                  <a:srgbClr val="000000"/>
                </a:solidFill>
                <a:latin typeface="Garet Bold"/>
                <a:ea typeface="Garet Bold"/>
                <a:cs typeface="Garet Bold"/>
                <a:sym typeface="Garet Bold"/>
              </a:rPr>
              <a:t> AREA 1:</a:t>
            </a:r>
            <a:r>
              <a:rPr lang="en-US" sz="3300">
                <a:solidFill>
                  <a:srgbClr val="000000"/>
                </a:solidFill>
                <a:latin typeface="Garet"/>
                <a:ea typeface="Garet"/>
                <a:cs typeface="Garet"/>
                <a:sym typeface="Garet"/>
              </a:rPr>
              <a:t> 714,249.98$</a:t>
            </a:r>
          </a:p>
          <a:p>
            <a:pPr algn="ctr">
              <a:lnSpc>
                <a:spcPts val="4851"/>
              </a:lnSpc>
            </a:pPr>
            <a:r>
              <a:rPr lang="en-US" sz="3300">
                <a:solidFill>
                  <a:srgbClr val="000000"/>
                </a:solidFill>
                <a:latin typeface="Garet"/>
                <a:ea typeface="Garet"/>
                <a:cs typeface="Garet"/>
                <a:sym typeface="Garet"/>
              </a:rPr>
              <a:t> </a:t>
            </a:r>
            <a:r>
              <a:rPr lang="en-US" b="true" sz="3300">
                <a:solidFill>
                  <a:srgbClr val="000000"/>
                </a:solidFill>
                <a:latin typeface="Garet Bold"/>
                <a:ea typeface="Garet Bold"/>
                <a:cs typeface="Garet Bold"/>
                <a:sym typeface="Garet Bold"/>
              </a:rPr>
              <a:t>AREA 2:</a:t>
            </a:r>
            <a:r>
              <a:rPr lang="en-US" sz="3300">
                <a:solidFill>
                  <a:srgbClr val="000000"/>
                </a:solidFill>
                <a:latin typeface="Garet"/>
                <a:ea typeface="Garet"/>
                <a:cs typeface="Garet"/>
                <a:sym typeface="Garet"/>
              </a:rPr>
              <a:t> 1,188,769.15$</a:t>
            </a:r>
          </a:p>
          <a:p>
            <a:pPr algn="ctr">
              <a:lnSpc>
                <a:spcPts val="4851"/>
              </a:lnSpc>
            </a:pPr>
            <a:r>
              <a:rPr lang="en-US" b="true" sz="3300">
                <a:solidFill>
                  <a:srgbClr val="000000"/>
                </a:solidFill>
                <a:latin typeface="Garet Bold"/>
                <a:ea typeface="Garet Bold"/>
                <a:cs typeface="Garet Bold"/>
                <a:sym typeface="Garet Bold"/>
              </a:rPr>
              <a:t> AREA 3: </a:t>
            </a:r>
            <a:r>
              <a:rPr lang="en-US" sz="3300">
                <a:solidFill>
                  <a:srgbClr val="000000"/>
                </a:solidFill>
                <a:latin typeface="Garet"/>
                <a:ea typeface="Garet"/>
                <a:cs typeface="Garet"/>
                <a:sym typeface="Garet"/>
              </a:rPr>
              <a:t>803,655.34$</a:t>
            </a:r>
          </a:p>
          <a:p>
            <a:pPr algn="ctr">
              <a:lnSpc>
                <a:spcPts val="4851"/>
              </a:lnSpc>
            </a:pPr>
            <a:r>
              <a:rPr lang="en-US" sz="3300">
                <a:solidFill>
                  <a:srgbClr val="000000"/>
                </a:solidFill>
                <a:latin typeface="Garet"/>
                <a:ea typeface="Garet"/>
                <a:cs typeface="Garet"/>
                <a:sym typeface="Garet"/>
              </a:rPr>
              <a:t> </a:t>
            </a:r>
            <a:r>
              <a:rPr lang="en-US" b="true" sz="3300">
                <a:solidFill>
                  <a:srgbClr val="000000"/>
                </a:solidFill>
                <a:latin typeface="Garet Bold"/>
                <a:ea typeface="Garet Bold"/>
                <a:cs typeface="Garet Bold"/>
                <a:sym typeface="Garet Bold"/>
              </a:rPr>
              <a:t>AREA 4:</a:t>
            </a:r>
            <a:r>
              <a:rPr lang="en-US" sz="3300">
                <a:solidFill>
                  <a:srgbClr val="000000"/>
                </a:solidFill>
                <a:latin typeface="Garet"/>
                <a:ea typeface="Garet"/>
                <a:cs typeface="Garet"/>
                <a:sym typeface="Garet"/>
              </a:rPr>
              <a:t> 677,436.00$</a:t>
            </a:r>
          </a:p>
          <a:p>
            <a:pPr algn="ctr">
              <a:lnSpc>
                <a:spcPts val="4851"/>
              </a:lnSpc>
            </a:pPr>
            <a:r>
              <a:rPr lang="en-US" sz="3300">
                <a:solidFill>
                  <a:srgbClr val="000000"/>
                </a:solidFill>
                <a:latin typeface="Garet"/>
                <a:ea typeface="Garet"/>
                <a:cs typeface="Garet"/>
                <a:sym typeface="Garet"/>
              </a:rPr>
              <a:t> </a:t>
            </a:r>
            <a:r>
              <a:rPr lang="en-US" b="true" sz="3300">
                <a:solidFill>
                  <a:srgbClr val="000000"/>
                </a:solidFill>
                <a:latin typeface="Garet Bold"/>
                <a:ea typeface="Garet Bold"/>
                <a:cs typeface="Garet Bold"/>
                <a:sym typeface="Garet Bold"/>
              </a:rPr>
              <a:t>AREA 5:</a:t>
            </a:r>
            <a:r>
              <a:rPr lang="en-US" sz="3300">
                <a:solidFill>
                  <a:srgbClr val="000000"/>
                </a:solidFill>
                <a:latin typeface="Garet"/>
                <a:ea typeface="Garet"/>
                <a:cs typeface="Garet"/>
                <a:sym typeface="Garet"/>
              </a:rPr>
              <a:t> 1,153,335.54$</a:t>
            </a:r>
          </a:p>
          <a:p>
            <a:pPr algn="ctr">
              <a:lnSpc>
                <a:spcPts val="4851"/>
              </a:lnSpc>
            </a:pPr>
            <a:r>
              <a:rPr lang="en-US" sz="3300">
                <a:solidFill>
                  <a:srgbClr val="000000"/>
                </a:solidFill>
                <a:latin typeface="Garet"/>
                <a:ea typeface="Garet"/>
                <a:cs typeface="Garet"/>
                <a:sym typeface="Garet"/>
              </a:rPr>
              <a:t> Scanning México: 5,521,429.32$</a:t>
            </a:r>
          </a:p>
          <a:p>
            <a:pPr algn="ctr">
              <a:lnSpc>
                <a:spcPts val="4851"/>
              </a:lnSpc>
            </a:pPr>
            <a:r>
              <a:rPr lang="en-US" b="true" sz="3300">
                <a:solidFill>
                  <a:srgbClr val="E47E24"/>
                </a:solidFill>
                <a:latin typeface="Garet Bold"/>
                <a:ea typeface="Garet Bold"/>
                <a:cs typeface="Garet Bold"/>
                <a:sym typeface="Garet Bold"/>
              </a:rPr>
              <a:t>REGIÓN CONSOLIDADA EN MÉXICO.</a:t>
            </a:r>
          </a:p>
          <a:p>
            <a:pPr algn="ctr">
              <a:lnSpc>
                <a:spcPts val="4851"/>
              </a:lnSpc>
            </a:pPr>
            <a:r>
              <a:rPr lang="en-US" sz="3300">
                <a:solidFill>
                  <a:srgbClr val="000000"/>
                </a:solidFill>
                <a:latin typeface="Garet"/>
                <a:ea typeface="Garet"/>
                <a:cs typeface="Garet"/>
                <a:sym typeface="Garet"/>
              </a:rPr>
              <a:t> Podemos observar que la </a:t>
            </a:r>
            <a:r>
              <a:rPr lang="en-US" b="true" sz="3300">
                <a:solidFill>
                  <a:srgbClr val="000000"/>
                </a:solidFill>
                <a:latin typeface="Garet Bold"/>
                <a:ea typeface="Garet Bold"/>
                <a:cs typeface="Garet Bold"/>
                <a:sym typeface="Garet Bold"/>
              </a:rPr>
              <a:t>región más consolidada es SCANNING MEXICO</a:t>
            </a:r>
            <a:r>
              <a:rPr lang="en-US" sz="3300">
                <a:solidFill>
                  <a:srgbClr val="000000"/>
                </a:solidFill>
                <a:latin typeface="Garet"/>
                <a:ea typeface="Garet"/>
                <a:cs typeface="Garet"/>
                <a:sym typeface="Garet"/>
              </a:rPr>
              <a:t>, suele alcanzar valores agregador de ventas considerablemente mayores a los de cada área individual (por ejemplo, J</a:t>
            </a:r>
            <a:r>
              <a:rPr lang="en-US" b="true" sz="3300">
                <a:solidFill>
                  <a:srgbClr val="000000"/>
                </a:solidFill>
                <a:latin typeface="Garet Bold"/>
                <a:ea typeface="Garet Bold"/>
                <a:cs typeface="Garet Bold"/>
                <a:sym typeface="Garet Bold"/>
              </a:rPr>
              <a:t>ulio 2023, alcanza ≈ 2 millones de ingresos</a:t>
            </a:r>
            <a:r>
              <a:rPr lang="en-US" sz="3300">
                <a:solidFill>
                  <a:srgbClr val="000000"/>
                </a:solidFill>
                <a:latin typeface="Garet"/>
                <a:ea typeface="Garet"/>
                <a:cs typeface="Garet"/>
                <a:sym typeface="Garet"/>
              </a:rPr>
              <a:t>, mientras </a:t>
            </a:r>
            <a:r>
              <a:rPr lang="en-US" b="true" sz="3300">
                <a:solidFill>
                  <a:srgbClr val="000000"/>
                </a:solidFill>
                <a:latin typeface="Garet Bold"/>
                <a:ea typeface="Garet Bold"/>
                <a:cs typeface="Garet Bold"/>
                <a:sym typeface="Garet Bold"/>
              </a:rPr>
              <a:t>las demás ≈ 0.40 millones cada una</a:t>
            </a:r>
            <a:r>
              <a:rPr lang="en-US" sz="3300">
                <a:solidFill>
                  <a:srgbClr val="000000"/>
                </a:solidFill>
                <a:latin typeface="Garet"/>
                <a:ea typeface="Garet"/>
                <a:cs typeface="Garet"/>
                <a:sym typeface="Garet"/>
              </a:rPr>
              <a:t>).</a:t>
            </a:r>
          </a:p>
          <a:p>
            <a:pPr algn="ctr">
              <a:lnSpc>
                <a:spcPts val="4851"/>
              </a:lnSpc>
            </a:pPr>
            <a:r>
              <a:rPr lang="en-US" b="true" sz="3300">
                <a:solidFill>
                  <a:srgbClr val="000000"/>
                </a:solidFill>
                <a:latin typeface="Garet Bold"/>
                <a:ea typeface="Garet Bold"/>
                <a:cs typeface="Garet Bold"/>
                <a:sym typeface="Garet Bold"/>
              </a:rPr>
              <a:t>A lo largo de los 2 años</a:t>
            </a:r>
            <a:r>
              <a:rPr lang="en-US" sz="3300">
                <a:solidFill>
                  <a:srgbClr val="000000"/>
                </a:solidFill>
                <a:latin typeface="Garet"/>
                <a:ea typeface="Garet"/>
                <a:cs typeface="Garet"/>
                <a:sym typeface="Garet"/>
              </a:rPr>
              <a:t> estos valores suelen mantenerse similares, </a:t>
            </a:r>
            <a:r>
              <a:rPr lang="en-US" b="true" sz="3300">
                <a:solidFill>
                  <a:srgbClr val="000000"/>
                </a:solidFill>
                <a:latin typeface="Garet Bold"/>
                <a:ea typeface="Garet Bold"/>
                <a:cs typeface="Garet Bold"/>
                <a:sym typeface="Garet Bold"/>
              </a:rPr>
              <a:t>el área 2 y 5 destacan</a:t>
            </a:r>
            <a:r>
              <a:rPr lang="en-US" sz="3300">
                <a:solidFill>
                  <a:srgbClr val="000000"/>
                </a:solidFill>
                <a:latin typeface="Garet"/>
                <a:ea typeface="Garet"/>
                <a:cs typeface="Garet"/>
                <a:sym typeface="Garet"/>
              </a:rPr>
              <a:t> debido a su </a:t>
            </a:r>
            <a:r>
              <a:rPr lang="en-US" b="true" sz="3300">
                <a:solidFill>
                  <a:srgbClr val="000000"/>
                </a:solidFill>
                <a:latin typeface="Garet Bold"/>
                <a:ea typeface="Garet Bold"/>
                <a:cs typeface="Garet Bold"/>
                <a:sym typeface="Garet Bold"/>
              </a:rPr>
              <a:t>aumento de ganancia</a:t>
            </a:r>
            <a:r>
              <a:rPr lang="en-US" sz="3300">
                <a:solidFill>
                  <a:srgbClr val="000000"/>
                </a:solidFill>
                <a:latin typeface="Garet"/>
                <a:ea typeface="Garet"/>
                <a:cs typeface="Garet"/>
                <a:sym typeface="Garet"/>
              </a:rPr>
              <a:t> con respecto a las demás.</a:t>
            </a:r>
          </a:p>
          <a:p>
            <a:pPr algn="ctr">
              <a:lnSpc>
                <a:spcPts val="4620"/>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INSIGTHS</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0" y="1533314"/>
            <a:ext cx="18288000" cy="9197911"/>
          </a:xfrm>
          <a:prstGeom prst="rect">
            <a:avLst/>
          </a:prstGeom>
        </p:spPr>
        <p:txBody>
          <a:bodyPr anchor="t" rtlCol="false" tIns="0" lIns="0" bIns="0" rIns="0">
            <a:spAutoFit/>
          </a:bodyPr>
          <a:lstStyle/>
          <a:p>
            <a:pPr algn="ctr">
              <a:lnSpc>
                <a:spcPts val="4851"/>
              </a:lnSpc>
            </a:pPr>
            <a:r>
              <a:rPr lang="en-US" b="true" sz="3300">
                <a:solidFill>
                  <a:srgbClr val="E47E24"/>
                </a:solidFill>
                <a:latin typeface="Garet Bold"/>
                <a:ea typeface="Garet Bold"/>
                <a:cs typeface="Garet Bold"/>
                <a:sym typeface="Garet Bold"/>
              </a:rPr>
              <a:t>M</a:t>
            </a:r>
            <a:r>
              <a:rPr lang="en-US" b="true" sz="3300">
                <a:solidFill>
                  <a:srgbClr val="E47E24"/>
                </a:solidFill>
                <a:latin typeface="Garet Bold"/>
                <a:ea typeface="Garet Bold"/>
                <a:cs typeface="Garet Bold"/>
                <a:sym typeface="Garet Bold"/>
              </a:rPr>
              <a:t>ES Y AÑO CON MEJORES VENTAS</a:t>
            </a:r>
          </a:p>
          <a:p>
            <a:pPr algn="ctr">
              <a:lnSpc>
                <a:spcPts val="5379"/>
              </a:lnSpc>
            </a:pPr>
            <a:r>
              <a:rPr lang="en-US" sz="3300">
                <a:solidFill>
                  <a:srgbClr val="000000"/>
                </a:solidFill>
                <a:latin typeface="Garet"/>
                <a:ea typeface="Garet"/>
                <a:cs typeface="Garet"/>
                <a:sym typeface="Garet"/>
              </a:rPr>
              <a:t>Al</a:t>
            </a:r>
            <a:r>
              <a:rPr lang="en-US" sz="3300">
                <a:solidFill>
                  <a:srgbClr val="000000"/>
                </a:solidFill>
                <a:latin typeface="Garet"/>
                <a:ea typeface="Garet"/>
                <a:cs typeface="Garet"/>
                <a:sym typeface="Garet"/>
              </a:rPr>
              <a:t> analizar el </a:t>
            </a:r>
            <a:r>
              <a:rPr lang="en-US" b="true" sz="3300">
                <a:solidFill>
                  <a:srgbClr val="000000"/>
                </a:solidFill>
                <a:latin typeface="Garet Bold"/>
                <a:ea typeface="Garet Bold"/>
                <a:cs typeface="Garet Bold"/>
                <a:sym typeface="Garet Bold"/>
              </a:rPr>
              <a:t>total de ventas agregadas por año y mes</a:t>
            </a:r>
            <a:r>
              <a:rPr lang="en-US" sz="3300">
                <a:solidFill>
                  <a:srgbClr val="000000"/>
                </a:solidFill>
                <a:latin typeface="Garet"/>
                <a:ea typeface="Garet"/>
                <a:cs typeface="Garet"/>
                <a:sym typeface="Garet"/>
              </a:rPr>
              <a:t> (contando todas las regiones), se identificó que </a:t>
            </a:r>
            <a:r>
              <a:rPr lang="en-US" b="true" sz="3300">
                <a:solidFill>
                  <a:srgbClr val="000000"/>
                </a:solidFill>
                <a:latin typeface="Garet Bold"/>
                <a:ea typeface="Garet Bold"/>
                <a:cs typeface="Garet Bold"/>
                <a:sym typeface="Garet Bold"/>
              </a:rPr>
              <a:t>Julio de 2022</a:t>
            </a:r>
            <a:r>
              <a:rPr lang="en-US" sz="3300">
                <a:solidFill>
                  <a:srgbClr val="000000"/>
                </a:solidFill>
                <a:latin typeface="Garet"/>
                <a:ea typeface="Garet"/>
                <a:cs typeface="Garet"/>
                <a:sym typeface="Garet"/>
              </a:rPr>
              <a:t> fue el mes con </a:t>
            </a:r>
            <a:r>
              <a:rPr lang="en-US" b="true" sz="3300">
                <a:solidFill>
                  <a:srgbClr val="000000"/>
                </a:solidFill>
                <a:latin typeface="Garet Bold"/>
                <a:ea typeface="Garet Bold"/>
                <a:cs typeface="Garet Bold"/>
                <a:sym typeface="Garet Bold"/>
              </a:rPr>
              <a:t>mayor nivel de ventas</a:t>
            </a:r>
            <a:r>
              <a:rPr lang="en-US" sz="3300">
                <a:solidFill>
                  <a:srgbClr val="000000"/>
                </a:solidFill>
                <a:latin typeface="Garet"/>
                <a:ea typeface="Garet"/>
                <a:cs typeface="Garet"/>
                <a:sym typeface="Garet"/>
              </a:rPr>
              <a:t>, alcanzando aprox. </a:t>
            </a:r>
            <a:r>
              <a:rPr lang="en-US" b="true" sz="3300">
                <a:solidFill>
                  <a:srgbClr val="000000"/>
                </a:solidFill>
                <a:latin typeface="Garet Bold"/>
                <a:ea typeface="Garet Bold"/>
                <a:cs typeface="Garet Bold"/>
                <a:sym typeface="Garet Bold"/>
              </a:rPr>
              <a:t>702 mil unidades monetarias.</a:t>
            </a:r>
          </a:p>
          <a:p>
            <a:pPr algn="ctr">
              <a:lnSpc>
                <a:spcPts val="5379"/>
              </a:lnSpc>
            </a:pPr>
            <a:r>
              <a:rPr lang="en-US" sz="3300">
                <a:solidFill>
                  <a:srgbClr val="000000"/>
                </a:solidFill>
                <a:latin typeface="Garet"/>
                <a:ea typeface="Garet"/>
                <a:cs typeface="Garet"/>
                <a:sym typeface="Garet"/>
              </a:rPr>
              <a:t> De forma similar, en 2023 al mes con mejor desempeño fue Mayo, con un total cercano a 711 mil, siendo el mejor de los 6 meses con ventas de ese año.</a:t>
            </a:r>
          </a:p>
          <a:p>
            <a:pPr algn="ctr">
              <a:lnSpc>
                <a:spcPts val="5379"/>
              </a:lnSpc>
            </a:pPr>
          </a:p>
          <a:p>
            <a:pPr algn="ctr">
              <a:lnSpc>
                <a:spcPts val="5379"/>
              </a:lnSpc>
            </a:pPr>
            <a:r>
              <a:rPr lang="en-US" b="true" sz="3300">
                <a:solidFill>
                  <a:srgbClr val="E47E24"/>
                </a:solidFill>
                <a:latin typeface="Garet Bold"/>
                <a:ea typeface="Garet Bold"/>
                <a:cs typeface="Garet Bold"/>
                <a:sym typeface="Garet Bold"/>
              </a:rPr>
              <a:t>CONCLUSIÓN</a:t>
            </a:r>
          </a:p>
          <a:p>
            <a:pPr algn="ctr">
              <a:lnSpc>
                <a:spcPts val="5379"/>
              </a:lnSpc>
            </a:pPr>
            <a:r>
              <a:rPr lang="en-US" sz="3300">
                <a:solidFill>
                  <a:srgbClr val="000000"/>
                </a:solidFill>
                <a:latin typeface="Garet"/>
                <a:ea typeface="Garet"/>
                <a:cs typeface="Garet"/>
                <a:sym typeface="Garet"/>
              </a:rPr>
              <a:t> Esto indica que, dentro del periodo analizado, los </a:t>
            </a:r>
            <a:r>
              <a:rPr lang="en-US" b="true" sz="3300">
                <a:solidFill>
                  <a:srgbClr val="000000"/>
                </a:solidFill>
                <a:latin typeface="Garet Bold"/>
                <a:ea typeface="Garet Bold"/>
                <a:cs typeface="Garet Bold"/>
                <a:sym typeface="Garet Bold"/>
              </a:rPr>
              <a:t>picos de ventas no se encuentran en el mismo mes para ambos años</a:t>
            </a:r>
            <a:r>
              <a:rPr lang="en-US" sz="3300">
                <a:solidFill>
                  <a:srgbClr val="000000"/>
                </a:solidFill>
                <a:latin typeface="Garet"/>
                <a:ea typeface="Garet"/>
                <a:cs typeface="Garet"/>
                <a:sym typeface="Garet"/>
              </a:rPr>
              <a:t>, sino que se desplazan de </a:t>
            </a:r>
            <a:r>
              <a:rPr lang="en-US" b="true" sz="3300">
                <a:solidFill>
                  <a:srgbClr val="000000"/>
                </a:solidFill>
                <a:latin typeface="Garet Bold"/>
                <a:ea typeface="Garet Bold"/>
                <a:cs typeface="Garet Bold"/>
                <a:sym typeface="Garet Bold"/>
              </a:rPr>
              <a:t>Julio (2022) a Mayo (2023)</a:t>
            </a:r>
            <a:r>
              <a:rPr lang="en-US" sz="3300">
                <a:solidFill>
                  <a:srgbClr val="000000"/>
                </a:solidFill>
                <a:latin typeface="Garet"/>
                <a:ea typeface="Garet"/>
                <a:cs typeface="Garet"/>
                <a:sym typeface="Garet"/>
              </a:rPr>
              <a:t>. Esta variación sugiere posibles cambios en la estacionalidad, campañas comerciales o estrategias de venta entre un año y otro.</a:t>
            </a:r>
          </a:p>
          <a:p>
            <a:pPr algn="ctr">
              <a:lnSpc>
                <a:spcPts val="4620"/>
              </a:lnSpc>
            </a:pPr>
          </a:p>
          <a:p>
            <a:pPr algn="ctr">
              <a:lnSpc>
                <a:spcPts val="4620"/>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INSIGTHS</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0" y="927066"/>
            <a:ext cx="18080787" cy="11182096"/>
          </a:xfrm>
          <a:prstGeom prst="rect">
            <a:avLst/>
          </a:prstGeom>
        </p:spPr>
        <p:txBody>
          <a:bodyPr anchor="t" rtlCol="false" tIns="0" lIns="0" bIns="0" rIns="0">
            <a:spAutoFit/>
          </a:bodyPr>
          <a:lstStyle/>
          <a:p>
            <a:pPr algn="ctr">
              <a:lnSpc>
                <a:spcPts val="4704"/>
              </a:lnSpc>
            </a:pPr>
            <a:r>
              <a:rPr lang="en-US" sz="3200" b="true">
                <a:solidFill>
                  <a:srgbClr val="E47E24"/>
                </a:solidFill>
                <a:latin typeface="Garet Bold"/>
                <a:ea typeface="Garet Bold"/>
                <a:cs typeface="Garet Bold"/>
                <a:sym typeface="Garet Bold"/>
              </a:rPr>
              <a:t>2.- Ventas por categorías y por producto</a:t>
            </a:r>
          </a:p>
          <a:p>
            <a:pPr algn="ctr">
              <a:lnSpc>
                <a:spcPts val="4704"/>
              </a:lnSpc>
            </a:pPr>
            <a:r>
              <a:rPr lang="en-US" b="true" sz="3200">
                <a:solidFill>
                  <a:srgbClr val="000000"/>
                </a:solidFill>
                <a:latin typeface="Garet Bold"/>
                <a:ea typeface="Garet Bold"/>
                <a:cs typeface="Garet Bold"/>
                <a:sym typeface="Garet Bold"/>
              </a:rPr>
              <a:t>VEND</a:t>
            </a:r>
            <a:r>
              <a:rPr lang="en-US" b="true" sz="3200">
                <a:solidFill>
                  <a:srgbClr val="000000"/>
                </a:solidFill>
                <a:latin typeface="Garet Bold"/>
                <a:ea typeface="Garet Bold"/>
                <a:cs typeface="Garet Bold"/>
                <a:sym typeface="Garet Bold"/>
              </a:rPr>
              <a:t>EMOS MUCHÍSIMO “CLORO”</a:t>
            </a:r>
          </a:p>
          <a:p>
            <a:pPr algn="ctr">
              <a:lnSpc>
                <a:spcPts val="4704"/>
              </a:lnSpc>
            </a:pPr>
            <a:r>
              <a:rPr lang="en-US" b="true" sz="3200">
                <a:solidFill>
                  <a:srgbClr val="000000"/>
                </a:solidFill>
                <a:latin typeface="Garet Bold"/>
                <a:ea typeface="Garet Bold"/>
                <a:cs typeface="Garet Bold"/>
                <a:sym typeface="Garet Bold"/>
              </a:rPr>
              <a:t> EL DINERO “EXTRA” LO EMPUJA SAFE BLEACH</a:t>
            </a:r>
          </a:p>
          <a:p>
            <a:pPr algn="ctr">
              <a:lnSpc>
                <a:spcPts val="4704"/>
              </a:lnSpc>
            </a:pPr>
            <a:r>
              <a:rPr lang="en-US" sz="3200">
                <a:solidFill>
                  <a:srgbClr val="000000"/>
                </a:solidFill>
                <a:latin typeface="Garet"/>
                <a:ea typeface="Garet"/>
                <a:cs typeface="Garet"/>
                <a:sym typeface="Garet"/>
              </a:rPr>
              <a:t>•</a:t>
            </a:r>
            <a:r>
              <a:rPr lang="en-US" b="true" sz="3200">
                <a:solidFill>
                  <a:srgbClr val="000000"/>
                </a:solidFill>
                <a:latin typeface="Garet Bold"/>
                <a:ea typeface="Garet Bold"/>
                <a:cs typeface="Garet Bold"/>
                <a:sym typeface="Garet Bold"/>
              </a:rPr>
              <a:t> CLORO</a:t>
            </a:r>
            <a:r>
              <a:rPr lang="en-US" sz="3200">
                <a:solidFill>
                  <a:srgbClr val="000000"/>
                </a:solidFill>
                <a:latin typeface="Garet"/>
                <a:ea typeface="Garet"/>
                <a:cs typeface="Garet"/>
                <a:sym typeface="Garet"/>
              </a:rPr>
              <a:t> domina el volumen: 310.69K unidades (~79%), pero en ventas aporta 7.58M (~68.7%) → o sea, mueve caja por volumen, pero es más barato por unidad.</a:t>
            </a:r>
          </a:p>
          <a:p>
            <a:pPr algn="ctr">
              <a:lnSpc>
                <a:spcPts val="4704"/>
              </a:lnSpc>
            </a:pPr>
            <a:r>
              <a:rPr lang="en-US" sz="3200">
                <a:solidFill>
                  <a:srgbClr val="000000"/>
                </a:solidFill>
                <a:latin typeface="Garet"/>
                <a:ea typeface="Garet"/>
                <a:cs typeface="Garet"/>
                <a:sym typeface="Garet"/>
              </a:rPr>
              <a:t>• </a:t>
            </a:r>
            <a:r>
              <a:rPr lang="en-US" b="true" sz="3200">
                <a:solidFill>
                  <a:srgbClr val="000000"/>
                </a:solidFill>
                <a:latin typeface="Garet Bold"/>
                <a:ea typeface="Garet Bold"/>
                <a:cs typeface="Garet Bold"/>
                <a:sym typeface="Garet Bold"/>
              </a:rPr>
              <a:t>SAFE BLEACH</a:t>
            </a:r>
            <a:r>
              <a:rPr lang="en-US" sz="3200">
                <a:solidFill>
                  <a:srgbClr val="000000"/>
                </a:solidFill>
                <a:latin typeface="Garet"/>
                <a:ea typeface="Garet"/>
                <a:cs typeface="Garet"/>
                <a:sym typeface="Garet"/>
              </a:rPr>
              <a:t> vende menos unidades (76.92K ~19.6%) pero genera 3.12M (~28.3%) → mejor $/unidad.</a:t>
            </a:r>
          </a:p>
          <a:p>
            <a:pPr algn="ctr">
              <a:lnSpc>
                <a:spcPts val="4704"/>
              </a:lnSpc>
            </a:pPr>
            <a:r>
              <a:rPr lang="en-US" sz="3200">
                <a:solidFill>
                  <a:srgbClr val="000000"/>
                </a:solidFill>
                <a:latin typeface="Garet"/>
                <a:ea typeface="Garet"/>
                <a:cs typeface="Garet"/>
                <a:sym typeface="Garet"/>
              </a:rPr>
              <a:t>• Si estimamos</a:t>
            </a:r>
            <a:r>
              <a:rPr lang="en-US" b="true" sz="3200">
                <a:solidFill>
                  <a:srgbClr val="000000"/>
                </a:solidFill>
                <a:latin typeface="Garet Bold"/>
                <a:ea typeface="Garet Bold"/>
                <a:cs typeface="Garet Bold"/>
                <a:sym typeface="Garet Bold"/>
              </a:rPr>
              <a:t> venta promedio por unidad</a:t>
            </a:r>
            <a:r>
              <a:rPr lang="en-US" sz="3200">
                <a:solidFill>
                  <a:srgbClr val="000000"/>
                </a:solidFill>
                <a:latin typeface="Garet"/>
                <a:ea typeface="Garet"/>
                <a:cs typeface="Garet"/>
                <a:sym typeface="Garet"/>
              </a:rPr>
              <a:t> (Ventas/Unidades):</a:t>
            </a:r>
          </a:p>
          <a:p>
            <a:pPr algn="ctr">
              <a:lnSpc>
                <a:spcPts val="4704"/>
              </a:lnSpc>
            </a:pPr>
            <a:r>
              <a:rPr lang="en-US" sz="3200">
                <a:solidFill>
                  <a:srgbClr val="000000"/>
                </a:solidFill>
                <a:latin typeface="Garet"/>
                <a:ea typeface="Garet"/>
                <a:cs typeface="Garet"/>
                <a:sym typeface="Garet"/>
              </a:rPr>
              <a:t> o </a:t>
            </a:r>
            <a:r>
              <a:rPr lang="en-US" sz="3200" i="true" u="sng">
                <a:solidFill>
                  <a:srgbClr val="000000"/>
                </a:solidFill>
                <a:latin typeface="Garet Italics"/>
                <a:ea typeface="Garet Italics"/>
                <a:cs typeface="Garet Italics"/>
                <a:sym typeface="Garet Italics"/>
              </a:rPr>
              <a:t>CLORO</a:t>
            </a:r>
            <a:r>
              <a:rPr lang="en-US" sz="3200" u="sng">
                <a:solidFill>
                  <a:srgbClr val="000000"/>
                </a:solidFill>
                <a:latin typeface="Garet"/>
                <a:ea typeface="Garet"/>
                <a:cs typeface="Garet"/>
                <a:sym typeface="Garet"/>
              </a:rPr>
              <a:t> </a:t>
            </a:r>
            <a:r>
              <a:rPr lang="en-US" sz="3200">
                <a:solidFill>
                  <a:srgbClr val="000000"/>
                </a:solidFill>
                <a:latin typeface="Garet"/>
                <a:ea typeface="Garet"/>
                <a:cs typeface="Garet"/>
                <a:sym typeface="Garet"/>
              </a:rPr>
              <a:t>≈ $24.4 por unidad (base)</a:t>
            </a:r>
          </a:p>
          <a:p>
            <a:pPr algn="ctr">
              <a:lnSpc>
                <a:spcPts val="4704"/>
              </a:lnSpc>
            </a:pPr>
            <a:r>
              <a:rPr lang="en-US" sz="3200">
                <a:solidFill>
                  <a:srgbClr val="000000"/>
                </a:solidFill>
                <a:latin typeface="Garet"/>
                <a:ea typeface="Garet"/>
                <a:cs typeface="Garet"/>
                <a:sym typeface="Garet"/>
              </a:rPr>
              <a:t> o </a:t>
            </a:r>
            <a:r>
              <a:rPr lang="en-US" sz="3200" i="true" u="sng">
                <a:solidFill>
                  <a:srgbClr val="000000"/>
                </a:solidFill>
                <a:latin typeface="Garet Italics"/>
                <a:ea typeface="Garet Italics"/>
                <a:cs typeface="Garet Italics"/>
                <a:sym typeface="Garet Italics"/>
              </a:rPr>
              <a:t>SAFE BLEACH</a:t>
            </a:r>
            <a:r>
              <a:rPr lang="en-US" sz="3200">
                <a:solidFill>
                  <a:srgbClr val="000000"/>
                </a:solidFill>
                <a:latin typeface="Garet"/>
                <a:ea typeface="Garet"/>
                <a:cs typeface="Garet"/>
                <a:sym typeface="Garet"/>
              </a:rPr>
              <a:t> ≈ $40.6 (1.66× CLORO)</a:t>
            </a:r>
          </a:p>
          <a:p>
            <a:pPr algn="ctr">
              <a:lnSpc>
                <a:spcPts val="4704"/>
              </a:lnSpc>
            </a:pPr>
            <a:r>
              <a:rPr lang="en-US" sz="3200">
                <a:solidFill>
                  <a:srgbClr val="000000"/>
                </a:solidFill>
                <a:latin typeface="Garet"/>
                <a:ea typeface="Garet"/>
                <a:cs typeface="Garet"/>
                <a:sym typeface="Garet"/>
              </a:rPr>
              <a:t> o </a:t>
            </a:r>
            <a:r>
              <a:rPr lang="en-US" sz="3200" i="true" u="sng">
                <a:solidFill>
                  <a:srgbClr val="000000"/>
                </a:solidFill>
                <a:latin typeface="Garet Italics"/>
                <a:ea typeface="Garet Italics"/>
                <a:cs typeface="Garet Italics"/>
                <a:sym typeface="Garet Italics"/>
              </a:rPr>
              <a:t>PRELAVADOR</a:t>
            </a:r>
            <a:r>
              <a:rPr lang="en-US" sz="3200">
                <a:solidFill>
                  <a:srgbClr val="000000"/>
                </a:solidFill>
                <a:latin typeface="Garet"/>
                <a:ea typeface="Garet"/>
                <a:cs typeface="Garet"/>
                <a:sym typeface="Garet"/>
              </a:rPr>
              <a:t> ≈ $75.6 (3.10×)</a:t>
            </a:r>
          </a:p>
          <a:p>
            <a:pPr algn="ctr">
              <a:lnSpc>
                <a:spcPts val="4704"/>
              </a:lnSpc>
            </a:pPr>
            <a:r>
              <a:rPr lang="en-US" sz="3200">
                <a:solidFill>
                  <a:srgbClr val="000000"/>
                </a:solidFill>
                <a:latin typeface="Garet"/>
                <a:ea typeface="Garet"/>
                <a:cs typeface="Garet"/>
                <a:sym typeface="Garet"/>
              </a:rPr>
              <a:t> o </a:t>
            </a:r>
            <a:r>
              <a:rPr lang="en-US" sz="3200" i="true" u="sng">
                <a:solidFill>
                  <a:srgbClr val="000000"/>
                </a:solidFill>
                <a:latin typeface="Garet Italics"/>
                <a:ea typeface="Garet Italics"/>
                <a:cs typeface="Garet Italics"/>
                <a:sym typeface="Garet Italics"/>
              </a:rPr>
              <a:t>SANITIZANTE</a:t>
            </a:r>
            <a:r>
              <a:rPr lang="en-US" sz="3200">
                <a:solidFill>
                  <a:srgbClr val="000000"/>
                </a:solidFill>
                <a:latin typeface="Garet"/>
                <a:ea typeface="Garet"/>
                <a:cs typeface="Garet"/>
                <a:sym typeface="Garet"/>
              </a:rPr>
              <a:t> ≈ $112.7 (4.62×) pero con volumen mini en ventas</a:t>
            </a:r>
          </a:p>
          <a:p>
            <a:pPr algn="ctr">
              <a:lnSpc>
                <a:spcPts val="4704"/>
              </a:lnSpc>
            </a:pPr>
            <a:r>
              <a:rPr lang="en-US" b="true" sz="3200">
                <a:solidFill>
                  <a:srgbClr val="E47E24"/>
                </a:solidFill>
                <a:latin typeface="Garet Bold"/>
                <a:ea typeface="Garet Bold"/>
                <a:cs typeface="Garet Bold"/>
                <a:sym typeface="Garet Bold"/>
              </a:rPr>
              <a:t>POSIBLES ACCIONES ÚTILES</a:t>
            </a:r>
          </a:p>
          <a:p>
            <a:pPr algn="ctr">
              <a:lnSpc>
                <a:spcPts val="4704"/>
              </a:lnSpc>
            </a:pPr>
            <a:r>
              <a:rPr lang="en-US" b="true" sz="3200">
                <a:solidFill>
                  <a:srgbClr val="E47E24"/>
                </a:solidFill>
                <a:latin typeface="Garet Bold"/>
                <a:ea typeface="Garet Bold"/>
                <a:cs typeface="Garet Bold"/>
                <a:sym typeface="Garet Bold"/>
              </a:rPr>
              <a:t> </a:t>
            </a:r>
            <a:r>
              <a:rPr lang="en-US" b="true" sz="3200">
                <a:solidFill>
                  <a:srgbClr val="000000"/>
                </a:solidFill>
                <a:latin typeface="Garet Bold"/>
                <a:ea typeface="Garet Bold"/>
                <a:cs typeface="Garet Bold"/>
                <a:sym typeface="Garet Bold"/>
              </a:rPr>
              <a:t>a.</a:t>
            </a:r>
            <a:r>
              <a:rPr lang="en-US" b="true" sz="3200">
                <a:solidFill>
                  <a:srgbClr val="E47E24"/>
                </a:solidFill>
                <a:latin typeface="Garet Bold"/>
                <a:ea typeface="Garet Bold"/>
                <a:cs typeface="Garet Bold"/>
                <a:sym typeface="Garet Bold"/>
              </a:rPr>
              <a:t> </a:t>
            </a:r>
            <a:r>
              <a:rPr lang="en-US" sz="3200">
                <a:solidFill>
                  <a:srgbClr val="000000"/>
                </a:solidFill>
                <a:latin typeface="Garet"/>
                <a:ea typeface="Garet"/>
                <a:cs typeface="Garet"/>
                <a:sym typeface="Garet"/>
              </a:rPr>
              <a:t>La venta está </a:t>
            </a:r>
            <a:r>
              <a:rPr lang="en-US" b="true" sz="3200">
                <a:solidFill>
                  <a:srgbClr val="000000"/>
                </a:solidFill>
                <a:latin typeface="Garet Bold"/>
                <a:ea typeface="Garet Bold"/>
                <a:cs typeface="Garet Bold"/>
                <a:sym typeface="Garet Bold"/>
              </a:rPr>
              <a:t>“cargada” </a:t>
            </a:r>
            <a:r>
              <a:rPr lang="en-US" sz="3200">
                <a:solidFill>
                  <a:srgbClr val="000000"/>
                </a:solidFill>
                <a:latin typeface="Garet"/>
                <a:ea typeface="Garet"/>
                <a:cs typeface="Garet"/>
                <a:sym typeface="Garet"/>
              </a:rPr>
              <a:t>en </a:t>
            </a:r>
            <a:r>
              <a:rPr lang="en-US" b="true" sz="3200">
                <a:solidFill>
                  <a:srgbClr val="000000"/>
                </a:solidFill>
                <a:latin typeface="Garet Bold"/>
                <a:ea typeface="Garet Bold"/>
                <a:cs typeface="Garet Bold"/>
                <a:sym typeface="Garet Bold"/>
              </a:rPr>
              <a:t>CLORO</a:t>
            </a:r>
            <a:r>
              <a:rPr lang="en-US" sz="3200">
                <a:solidFill>
                  <a:srgbClr val="000000"/>
                </a:solidFill>
                <a:latin typeface="Garet"/>
                <a:ea typeface="Garet"/>
                <a:cs typeface="Garet"/>
                <a:sym typeface="Garet"/>
              </a:rPr>
              <a:t>: si queremos subir ingresos sin depender de vender más piezas, el camino obvio es empujar más hacia </a:t>
            </a:r>
            <a:r>
              <a:rPr lang="en-US" b="true" sz="3200">
                <a:solidFill>
                  <a:srgbClr val="000000"/>
                </a:solidFill>
                <a:latin typeface="Garet Bold"/>
                <a:ea typeface="Garet Bold"/>
                <a:cs typeface="Garet Bold"/>
                <a:sym typeface="Garet Bold"/>
              </a:rPr>
              <a:t>SAFE BLEACH</a:t>
            </a:r>
            <a:r>
              <a:rPr lang="en-US" sz="3200">
                <a:solidFill>
                  <a:srgbClr val="000000"/>
                </a:solidFill>
                <a:latin typeface="Garet"/>
                <a:ea typeface="Garet"/>
                <a:cs typeface="Garet"/>
                <a:sym typeface="Garet"/>
              </a:rPr>
              <a:t> (y probar crecimiento controlado en PRELAVADOR/SANITIZANTE, pero en menor medida).</a:t>
            </a:r>
          </a:p>
          <a:p>
            <a:pPr algn="ctr">
              <a:lnSpc>
                <a:spcPts val="4704"/>
              </a:lnSpc>
            </a:pPr>
          </a:p>
          <a:p>
            <a:pPr algn="ctr">
              <a:lnSpc>
                <a:spcPts val="4704"/>
              </a:lnSpc>
            </a:pPr>
          </a:p>
          <a:p>
            <a:pPr algn="ctr">
              <a:lnSpc>
                <a:spcPts val="448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INSIGTHS</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0" y="1137074"/>
            <a:ext cx="18038074" cy="9712261"/>
          </a:xfrm>
          <a:prstGeom prst="rect">
            <a:avLst/>
          </a:prstGeom>
        </p:spPr>
        <p:txBody>
          <a:bodyPr anchor="t" rtlCol="false" tIns="0" lIns="0" bIns="0" rIns="0">
            <a:spAutoFit/>
          </a:bodyPr>
          <a:lstStyle/>
          <a:p>
            <a:pPr algn="ctr">
              <a:lnSpc>
                <a:spcPts val="4851"/>
              </a:lnSpc>
            </a:pPr>
            <a:r>
              <a:rPr lang="en-US" b="true" sz="3300">
                <a:solidFill>
                  <a:srgbClr val="E47E24"/>
                </a:solidFill>
                <a:latin typeface="Garet Bold"/>
                <a:ea typeface="Garet Bold"/>
                <a:cs typeface="Garet Bold"/>
                <a:sym typeface="Garet Bold"/>
              </a:rPr>
              <a:t>RI</a:t>
            </a:r>
            <a:r>
              <a:rPr lang="en-US" b="true" sz="3300">
                <a:solidFill>
                  <a:srgbClr val="E47E24"/>
                </a:solidFill>
                <a:latin typeface="Garet Bold"/>
                <a:ea typeface="Garet Bold"/>
                <a:cs typeface="Garet Bold"/>
                <a:sym typeface="Garet Bold"/>
              </a:rPr>
              <a:t>ESGO DE CONCENTRACIÓN EN MANUFACTURA</a:t>
            </a:r>
          </a:p>
          <a:p>
            <a:pPr algn="ctr">
              <a:lnSpc>
                <a:spcPts val="4851"/>
              </a:lnSpc>
            </a:pPr>
            <a:r>
              <a:rPr lang="en-US" b="true" sz="3300">
                <a:solidFill>
                  <a:srgbClr val="E47E24"/>
                </a:solidFill>
                <a:latin typeface="Garet Bold"/>
                <a:ea typeface="Garet Bold"/>
                <a:cs typeface="Garet Bold"/>
                <a:sym typeface="Garet Bold"/>
              </a:rPr>
              <a:t> </a:t>
            </a:r>
            <a:r>
              <a:rPr lang="en-US" sz="3300">
                <a:solidFill>
                  <a:srgbClr val="000000"/>
                </a:solidFill>
                <a:latin typeface="Garet"/>
                <a:ea typeface="Garet"/>
                <a:cs typeface="Garet"/>
                <a:sym typeface="Garet"/>
              </a:rPr>
              <a:t>La manufactura</a:t>
            </a:r>
            <a:r>
              <a:rPr lang="en-US" b="true" sz="3300">
                <a:solidFill>
                  <a:srgbClr val="000000"/>
                </a:solidFill>
                <a:latin typeface="Garet Bold"/>
                <a:ea typeface="Garet Bold"/>
                <a:cs typeface="Garet Bold"/>
                <a:sym typeface="Garet Bold"/>
              </a:rPr>
              <a:t> INDS. ALEN produce aprox. 62.46% de unidades (244.71K)</a:t>
            </a:r>
            <a:r>
              <a:rPr lang="en-US" sz="3300">
                <a:solidFill>
                  <a:srgbClr val="000000"/>
                </a:solidFill>
                <a:latin typeface="Garet"/>
                <a:ea typeface="Garet"/>
                <a:cs typeface="Garet"/>
                <a:sym typeface="Garet"/>
              </a:rPr>
              <a:t>. Si llegará a cerrar o a </a:t>
            </a:r>
            <a:r>
              <a:rPr lang="en-US" b="true" sz="3300">
                <a:solidFill>
                  <a:srgbClr val="000000"/>
                </a:solidFill>
                <a:latin typeface="Garet Bold"/>
                <a:ea typeface="Garet Bold"/>
                <a:cs typeface="Garet Bold"/>
                <a:sym typeface="Garet Bold"/>
              </a:rPr>
              <a:t>tener problemas </a:t>
            </a:r>
            <a:r>
              <a:rPr lang="en-US" sz="3300">
                <a:solidFill>
                  <a:srgbClr val="000000"/>
                </a:solidFill>
                <a:latin typeface="Garet"/>
                <a:ea typeface="Garet"/>
                <a:cs typeface="Garet"/>
                <a:sym typeface="Garet"/>
              </a:rPr>
              <a:t>de producción</a:t>
            </a:r>
            <a:r>
              <a:rPr lang="en-US" b="true" sz="3300">
                <a:solidFill>
                  <a:srgbClr val="000000"/>
                </a:solidFill>
                <a:latin typeface="Garet Bold"/>
                <a:ea typeface="Garet Bold"/>
                <a:cs typeface="Garet Bold"/>
                <a:sym typeface="Garet Bold"/>
              </a:rPr>
              <a:t> sería un gran golpe a nuestras ventas</a:t>
            </a:r>
            <a:r>
              <a:rPr lang="en-US" sz="3300">
                <a:solidFill>
                  <a:srgbClr val="000000"/>
                </a:solidFill>
                <a:latin typeface="Garet"/>
                <a:ea typeface="Garet"/>
                <a:cs typeface="Garet"/>
                <a:sym typeface="Garet"/>
              </a:rPr>
              <a:t>, no tendremos suficiente abasto.</a:t>
            </a:r>
          </a:p>
          <a:p>
            <a:pPr algn="ctr">
              <a:lnSpc>
                <a:spcPts val="4851"/>
              </a:lnSpc>
            </a:pPr>
            <a:r>
              <a:rPr lang="en-US" b="true" sz="3300">
                <a:solidFill>
                  <a:srgbClr val="E47E24"/>
                </a:solidFill>
                <a:latin typeface="Garet Bold"/>
                <a:ea typeface="Garet Bold"/>
                <a:cs typeface="Garet Bold"/>
                <a:sym typeface="Garet Bold"/>
              </a:rPr>
              <a:t>PRODUCTOS MÁS VENDIDOS</a:t>
            </a:r>
          </a:p>
          <a:p>
            <a:pPr algn="ctr" marL="712470" indent="-356235" lvl="1">
              <a:lnSpc>
                <a:spcPts val="4851"/>
              </a:lnSpc>
              <a:buAutoNum type="arabicPeriod" startAt="1"/>
            </a:pPr>
            <a:r>
              <a:rPr lang="en-US" b="true" sz="3300">
                <a:solidFill>
                  <a:srgbClr val="000000"/>
                </a:solidFill>
                <a:latin typeface="Garet Bold"/>
                <a:ea typeface="Garet Bold"/>
                <a:cs typeface="Garet Bold"/>
                <a:sym typeface="Garet Bold"/>
              </a:rPr>
              <a:t>CLORALEX </a:t>
            </a:r>
            <a:r>
              <a:rPr lang="en-US" sz="3300">
                <a:solidFill>
                  <a:srgbClr val="000000"/>
                </a:solidFill>
                <a:latin typeface="Garet"/>
                <a:ea typeface="Garet"/>
                <a:cs typeface="Garet"/>
                <a:sym typeface="Garet"/>
              </a:rPr>
              <a:t>es el </a:t>
            </a:r>
            <a:r>
              <a:rPr lang="en-US" b="true" sz="3300">
                <a:solidFill>
                  <a:srgbClr val="000000"/>
                </a:solidFill>
                <a:latin typeface="Garet Bold"/>
                <a:ea typeface="Garet Bold"/>
                <a:cs typeface="Garet Bold"/>
                <a:sym typeface="Garet Bold"/>
              </a:rPr>
              <a:t>monstruo de ventas:</a:t>
            </a:r>
            <a:r>
              <a:rPr lang="en-US" sz="3300">
                <a:solidFill>
                  <a:srgbClr val="000000"/>
                </a:solidFill>
                <a:latin typeface="Garet"/>
                <a:ea typeface="Garet"/>
                <a:cs typeface="Garet"/>
                <a:sym typeface="Garet"/>
              </a:rPr>
              <a:t> se ve muy arriba del resto (≈ arriba de 5M). Si </a:t>
            </a:r>
            <a:r>
              <a:rPr lang="en-US" b="true" sz="3300">
                <a:solidFill>
                  <a:srgbClr val="000000"/>
                </a:solidFill>
                <a:latin typeface="Garet Bold"/>
                <a:ea typeface="Garet Bold"/>
                <a:cs typeface="Garet Bold"/>
                <a:sym typeface="Garet Bold"/>
              </a:rPr>
              <a:t>CLORALEX </a:t>
            </a:r>
            <a:r>
              <a:rPr lang="en-US" sz="3300">
                <a:solidFill>
                  <a:srgbClr val="000000"/>
                </a:solidFill>
                <a:latin typeface="Garet"/>
                <a:ea typeface="Garet"/>
                <a:cs typeface="Garet"/>
                <a:sym typeface="Garet"/>
              </a:rPr>
              <a:t>estornuda, tu revenue se resfría.</a:t>
            </a:r>
          </a:p>
          <a:p>
            <a:pPr algn="ctr">
              <a:lnSpc>
                <a:spcPts val="4851"/>
              </a:lnSpc>
            </a:pPr>
            <a:r>
              <a:rPr lang="en-US" sz="3300">
                <a:solidFill>
                  <a:srgbClr val="000000"/>
                </a:solidFill>
                <a:latin typeface="Garet"/>
                <a:ea typeface="Garet"/>
                <a:cs typeface="Garet"/>
                <a:sym typeface="Garet"/>
              </a:rPr>
              <a:t>• Además, </a:t>
            </a:r>
            <a:r>
              <a:rPr lang="en-US" b="true" sz="3300">
                <a:solidFill>
                  <a:srgbClr val="000000"/>
                </a:solidFill>
                <a:latin typeface="Garet Bold"/>
                <a:ea typeface="Garet Bold"/>
                <a:cs typeface="Garet Bold"/>
                <a:sym typeface="Garet Bold"/>
              </a:rPr>
              <a:t>CLORALEX </a:t>
            </a:r>
            <a:r>
              <a:rPr lang="en-US" sz="3300">
                <a:solidFill>
                  <a:srgbClr val="000000"/>
                </a:solidFill>
                <a:latin typeface="Garet"/>
                <a:ea typeface="Garet"/>
                <a:cs typeface="Garet"/>
                <a:sym typeface="Garet"/>
              </a:rPr>
              <a:t>viene casi todo en formato </a:t>
            </a:r>
            <a:r>
              <a:rPr lang="en-US" b="true" sz="3300">
                <a:solidFill>
                  <a:srgbClr val="000000"/>
                </a:solidFill>
                <a:latin typeface="Garet Bold"/>
                <a:ea typeface="Garet Bold"/>
                <a:cs typeface="Garet Bold"/>
                <a:sym typeface="Garet Bold"/>
              </a:rPr>
              <a:t>LÍQUIDO </a:t>
            </a:r>
            <a:r>
              <a:rPr lang="en-US" sz="3300">
                <a:solidFill>
                  <a:srgbClr val="000000"/>
                </a:solidFill>
                <a:latin typeface="Garet"/>
                <a:ea typeface="Garet"/>
                <a:cs typeface="Garet"/>
                <a:sym typeface="Garet"/>
              </a:rPr>
              <a:t>(y un cachito de GEL). Por lo tanto, el negocio está </a:t>
            </a:r>
            <a:r>
              <a:rPr lang="en-US" b="true" sz="3300">
                <a:solidFill>
                  <a:srgbClr val="000000"/>
                </a:solidFill>
                <a:latin typeface="Garet Bold"/>
                <a:ea typeface="Garet Bold"/>
                <a:cs typeface="Garet Bold"/>
                <a:sym typeface="Garet Bold"/>
              </a:rPr>
              <a:t>“anclado”</a:t>
            </a:r>
            <a:r>
              <a:rPr lang="en-US" sz="3300">
                <a:solidFill>
                  <a:srgbClr val="000000"/>
                </a:solidFill>
                <a:latin typeface="Garet"/>
                <a:ea typeface="Garet"/>
                <a:cs typeface="Garet"/>
                <a:sym typeface="Garet"/>
              </a:rPr>
              <a:t> a </a:t>
            </a:r>
            <a:r>
              <a:rPr lang="en-US" b="true" sz="3300">
                <a:solidFill>
                  <a:srgbClr val="000000"/>
                </a:solidFill>
                <a:latin typeface="Garet Bold"/>
                <a:ea typeface="Garet Bold"/>
                <a:cs typeface="Garet Bold"/>
                <a:sym typeface="Garet Bold"/>
              </a:rPr>
              <a:t>líquido + CLORALEX.</a:t>
            </a:r>
          </a:p>
          <a:p>
            <a:pPr algn="ctr" marL="712470" indent="-356235" lvl="1">
              <a:lnSpc>
                <a:spcPts val="4851"/>
              </a:lnSpc>
              <a:buAutoNum type="arabicPeriod" startAt="1"/>
            </a:pPr>
            <a:r>
              <a:rPr lang="en-US" b="true" sz="3300">
                <a:solidFill>
                  <a:srgbClr val="000000"/>
                </a:solidFill>
                <a:latin typeface="Garet Bold"/>
                <a:ea typeface="Garet Bold"/>
                <a:cs typeface="Garet Bold"/>
                <a:sym typeface="Garet Bold"/>
              </a:rPr>
              <a:t>VANISH </a:t>
            </a:r>
            <a:r>
              <a:rPr lang="en-US" sz="3300">
                <a:solidFill>
                  <a:srgbClr val="000000"/>
                </a:solidFill>
                <a:latin typeface="Garet"/>
                <a:ea typeface="Garet"/>
                <a:cs typeface="Garet"/>
                <a:sym typeface="Garet"/>
              </a:rPr>
              <a:t>es el #2 y destaca porque trae más mezcla de formatos, especialmente POLVO.</a:t>
            </a:r>
          </a:p>
          <a:p>
            <a:pPr algn="ctr">
              <a:lnSpc>
                <a:spcPts val="4851"/>
              </a:lnSpc>
            </a:pPr>
            <a:r>
              <a:rPr lang="en-US" sz="3300">
                <a:solidFill>
                  <a:srgbClr val="000000"/>
                </a:solidFill>
                <a:latin typeface="Garet"/>
                <a:ea typeface="Garet"/>
                <a:cs typeface="Garet"/>
                <a:sym typeface="Garet"/>
              </a:rPr>
              <a:t>• Esto suele ser señal de ticket promedio más alto (más “especializado”) y es una </a:t>
            </a:r>
            <a:r>
              <a:rPr lang="en-US" b="true" sz="3300">
                <a:solidFill>
                  <a:srgbClr val="000000"/>
                </a:solidFill>
                <a:latin typeface="Garet Bold"/>
                <a:ea typeface="Garet Bold"/>
                <a:cs typeface="Garet Bold"/>
                <a:sym typeface="Garet Bold"/>
              </a:rPr>
              <a:t>palanca para subir ventas sin inflar unidades.</a:t>
            </a:r>
          </a:p>
          <a:p>
            <a:pPr algn="ctr">
              <a:lnSpc>
                <a:spcPts val="4851"/>
              </a:lnSpc>
            </a:pPr>
          </a:p>
          <a:p>
            <a:pPr algn="ctr">
              <a:lnSpc>
                <a:spcPts val="4851"/>
              </a:lnSpc>
            </a:pPr>
          </a:p>
          <a:p>
            <a:pPr algn="ctr">
              <a:lnSpc>
                <a:spcPts val="462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INSIGTHS</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106995" y="1317497"/>
            <a:ext cx="18038074" cy="5287836"/>
          </a:xfrm>
          <a:prstGeom prst="rect">
            <a:avLst/>
          </a:prstGeom>
        </p:spPr>
        <p:txBody>
          <a:bodyPr anchor="t" rtlCol="false" tIns="0" lIns="0" bIns="0" rIns="0">
            <a:spAutoFit/>
          </a:bodyPr>
          <a:lstStyle/>
          <a:p>
            <a:pPr algn="ctr">
              <a:lnSpc>
                <a:spcPts val="6026"/>
              </a:lnSpc>
            </a:pPr>
            <a:r>
              <a:rPr lang="en-US" b="true" sz="4099">
                <a:solidFill>
                  <a:srgbClr val="E47E24"/>
                </a:solidFill>
                <a:latin typeface="Garet Bold"/>
                <a:ea typeface="Garet Bold"/>
                <a:cs typeface="Garet Bold"/>
                <a:sym typeface="Garet Bold"/>
              </a:rPr>
              <a:t>POSIBL</a:t>
            </a:r>
            <a:r>
              <a:rPr lang="en-US" b="true" sz="4099">
                <a:solidFill>
                  <a:srgbClr val="E47E24"/>
                </a:solidFill>
                <a:latin typeface="Garet Bold"/>
                <a:ea typeface="Garet Bold"/>
                <a:cs typeface="Garet Bold"/>
                <a:sym typeface="Garet Bold"/>
              </a:rPr>
              <a:t>ES ACCIONES ÚTILES</a:t>
            </a:r>
          </a:p>
          <a:p>
            <a:pPr algn="ctr" marL="885186" indent="-442593" lvl="1">
              <a:lnSpc>
                <a:spcPts val="6026"/>
              </a:lnSpc>
              <a:buAutoNum type="arabicPeriod" startAt="1"/>
            </a:pPr>
            <a:r>
              <a:rPr lang="en-US" b="true" sz="4099">
                <a:solidFill>
                  <a:srgbClr val="000000"/>
                </a:solidFill>
                <a:latin typeface="Garet Bold"/>
                <a:ea typeface="Garet Bold"/>
                <a:cs typeface="Garet Bold"/>
                <a:sym typeface="Garet Bold"/>
              </a:rPr>
              <a:t>Protege CLORALEX:</a:t>
            </a:r>
            <a:r>
              <a:rPr lang="en-US" sz="4099">
                <a:solidFill>
                  <a:srgbClr val="000000"/>
                </a:solidFill>
                <a:latin typeface="Garet"/>
                <a:ea typeface="Garet"/>
                <a:cs typeface="Garet"/>
                <a:sym typeface="Garet"/>
              </a:rPr>
              <a:t> stock/abasto, evitar quiebres, y cuidar precio (</a:t>
            </a:r>
            <a:r>
              <a:rPr lang="en-US" b="true" sz="4099">
                <a:solidFill>
                  <a:srgbClr val="000000"/>
                </a:solidFill>
                <a:latin typeface="Garet Bold"/>
                <a:ea typeface="Garet Bold"/>
                <a:cs typeface="Garet Bold"/>
                <a:sym typeface="Garet Bold"/>
              </a:rPr>
              <a:t>es el motor del negocio</a:t>
            </a:r>
            <a:r>
              <a:rPr lang="en-US" sz="4099">
                <a:solidFill>
                  <a:srgbClr val="000000"/>
                </a:solidFill>
                <a:latin typeface="Garet"/>
                <a:ea typeface="Garet"/>
                <a:cs typeface="Garet"/>
                <a:sym typeface="Garet"/>
              </a:rPr>
              <a:t>).</a:t>
            </a:r>
          </a:p>
          <a:p>
            <a:pPr algn="ctr" marL="885186" indent="-442593" lvl="1">
              <a:lnSpc>
                <a:spcPts val="6026"/>
              </a:lnSpc>
              <a:buAutoNum type="arabicPeriod" startAt="1"/>
            </a:pPr>
            <a:r>
              <a:rPr lang="en-US" sz="4099">
                <a:solidFill>
                  <a:srgbClr val="000000"/>
                </a:solidFill>
                <a:latin typeface="Garet"/>
                <a:ea typeface="Garet"/>
                <a:cs typeface="Garet"/>
                <a:sym typeface="Garet"/>
              </a:rPr>
              <a:t>Crecimiento inteligente: </a:t>
            </a:r>
            <a:r>
              <a:rPr lang="en-US" b="true" sz="4099">
                <a:solidFill>
                  <a:srgbClr val="000000"/>
                </a:solidFill>
                <a:latin typeface="Garet Bold"/>
                <a:ea typeface="Garet Bold"/>
                <a:cs typeface="Garet Bold"/>
                <a:sym typeface="Garet Bold"/>
              </a:rPr>
              <a:t>empuja VANISH</a:t>
            </a:r>
            <a:r>
              <a:rPr lang="en-US" sz="4099">
                <a:solidFill>
                  <a:srgbClr val="000000"/>
                </a:solidFill>
                <a:latin typeface="Garet"/>
                <a:ea typeface="Garet"/>
                <a:cs typeface="Garet"/>
                <a:sym typeface="Garet"/>
              </a:rPr>
              <a:t> (POLVO) con bundles o </a:t>
            </a:r>
            <a:r>
              <a:rPr lang="en-US" b="true" sz="4099">
                <a:solidFill>
                  <a:srgbClr val="000000"/>
                </a:solidFill>
                <a:latin typeface="Garet Bold"/>
                <a:ea typeface="Garet Bold"/>
                <a:cs typeface="Garet Bold"/>
                <a:sym typeface="Garet Bold"/>
              </a:rPr>
              <a:t>promos específicas</a:t>
            </a:r>
            <a:r>
              <a:rPr lang="en-US" sz="4099">
                <a:solidFill>
                  <a:srgbClr val="000000"/>
                </a:solidFill>
                <a:latin typeface="Garet"/>
                <a:ea typeface="Garet"/>
                <a:cs typeface="Garet"/>
                <a:sym typeface="Garet"/>
              </a:rPr>
              <a:t> (no generalizadas) para </a:t>
            </a:r>
            <a:r>
              <a:rPr lang="en-US" b="true" sz="4099">
                <a:solidFill>
                  <a:srgbClr val="000000"/>
                </a:solidFill>
                <a:latin typeface="Garet Bold"/>
                <a:ea typeface="Garet Bold"/>
                <a:cs typeface="Garet Bold"/>
                <a:sym typeface="Garet Bold"/>
              </a:rPr>
              <a:t>subir ingreso promedio.</a:t>
            </a:r>
          </a:p>
          <a:p>
            <a:pPr algn="ctr">
              <a:lnSpc>
                <a:spcPts val="5739"/>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9923912" y="-336043"/>
            <a:ext cx="8741633" cy="1132122"/>
            <a:chOff x="0" y="0"/>
            <a:chExt cx="2302323" cy="298172"/>
          </a:xfrm>
        </p:grpSpPr>
        <p:sp>
          <p:nvSpPr>
            <p:cNvPr name="Freeform 4" id="4"/>
            <p:cNvSpPr/>
            <p:nvPr/>
          </p:nvSpPr>
          <p:spPr>
            <a:xfrm flipH="false" flipV="false" rot="0">
              <a:off x="0" y="0"/>
              <a:ext cx="2302323" cy="298172"/>
            </a:xfrm>
            <a:custGeom>
              <a:avLst/>
              <a:gdLst/>
              <a:ahLst/>
              <a:cxnLst/>
              <a:rect r="r" b="b" t="t" l="l"/>
              <a:pathLst>
                <a:path h="298172" w="2302323">
                  <a:moveTo>
                    <a:pt x="14170" y="0"/>
                  </a:moveTo>
                  <a:lnTo>
                    <a:pt x="2288153" y="0"/>
                  </a:lnTo>
                  <a:cubicBezTo>
                    <a:pt x="2291911" y="0"/>
                    <a:pt x="2295515" y="1493"/>
                    <a:pt x="2298173" y="4150"/>
                  </a:cubicBezTo>
                  <a:cubicBezTo>
                    <a:pt x="2300830" y="6808"/>
                    <a:pt x="2302323" y="10412"/>
                    <a:pt x="2302323" y="14170"/>
                  </a:cubicBezTo>
                  <a:lnTo>
                    <a:pt x="2302323" y="284002"/>
                  </a:lnTo>
                  <a:cubicBezTo>
                    <a:pt x="2302323" y="287760"/>
                    <a:pt x="2300830" y="291364"/>
                    <a:pt x="2298173" y="294022"/>
                  </a:cubicBezTo>
                  <a:cubicBezTo>
                    <a:pt x="2295515" y="296679"/>
                    <a:pt x="2291911" y="298172"/>
                    <a:pt x="2288153" y="298172"/>
                  </a:cubicBezTo>
                  <a:lnTo>
                    <a:pt x="14170" y="298172"/>
                  </a:lnTo>
                  <a:cubicBezTo>
                    <a:pt x="10412" y="298172"/>
                    <a:pt x="6808" y="296679"/>
                    <a:pt x="4150" y="294022"/>
                  </a:cubicBezTo>
                  <a:cubicBezTo>
                    <a:pt x="1493" y="291364"/>
                    <a:pt x="0" y="287760"/>
                    <a:pt x="0" y="284002"/>
                  </a:cubicBezTo>
                  <a:lnTo>
                    <a:pt x="0" y="14170"/>
                  </a:lnTo>
                  <a:cubicBezTo>
                    <a:pt x="0" y="10412"/>
                    <a:pt x="1493" y="6808"/>
                    <a:pt x="4150" y="4150"/>
                  </a:cubicBezTo>
                  <a:cubicBezTo>
                    <a:pt x="6808" y="1493"/>
                    <a:pt x="10412" y="0"/>
                    <a:pt x="14170"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2302323" cy="355322"/>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true" flipV="false" rot="0">
            <a:off x="10145051" y="69684"/>
            <a:ext cx="1352236" cy="644156"/>
          </a:xfrm>
          <a:custGeom>
            <a:avLst/>
            <a:gdLst/>
            <a:ahLst/>
            <a:cxnLst/>
            <a:rect r="r" b="b" t="t" l="l"/>
            <a:pathLst>
              <a:path h="644156" w="1352236">
                <a:moveTo>
                  <a:pt x="1352236" y="0"/>
                </a:moveTo>
                <a:lnTo>
                  <a:pt x="0" y="0"/>
                </a:lnTo>
                <a:lnTo>
                  <a:pt x="0" y="644156"/>
                </a:lnTo>
                <a:lnTo>
                  <a:pt x="1352236" y="644156"/>
                </a:lnTo>
                <a:lnTo>
                  <a:pt x="1352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574160" y="0"/>
            <a:ext cx="713840" cy="713840"/>
          </a:xfrm>
          <a:custGeom>
            <a:avLst/>
            <a:gdLst/>
            <a:ahLst/>
            <a:cxnLst/>
            <a:rect r="r" b="b" t="t" l="l"/>
            <a:pathLst>
              <a:path h="713840" w="713840">
                <a:moveTo>
                  <a:pt x="0" y="0"/>
                </a:moveTo>
                <a:lnTo>
                  <a:pt x="713840" y="0"/>
                </a:lnTo>
                <a:lnTo>
                  <a:pt x="713840" y="713840"/>
                </a:lnTo>
                <a:lnTo>
                  <a:pt x="0" y="713840"/>
                </a:lnTo>
                <a:lnTo>
                  <a:pt x="0" y="0"/>
                </a:lnTo>
                <a:close/>
              </a:path>
            </a:pathLst>
          </a:custGeom>
          <a:blipFill>
            <a:blip r:embed="rId5"/>
            <a:stretch>
              <a:fillRect l="0" t="0" r="0" b="0"/>
            </a:stretch>
          </a:blipFill>
        </p:spPr>
      </p:sp>
      <p:sp>
        <p:nvSpPr>
          <p:cNvPr name="TextBox 8" id="8"/>
          <p:cNvSpPr txBox="true"/>
          <p:nvPr/>
        </p:nvSpPr>
        <p:spPr>
          <a:xfrm rot="0">
            <a:off x="111891" y="203034"/>
            <a:ext cx="9259571" cy="809757"/>
          </a:xfrm>
          <a:prstGeom prst="rect">
            <a:avLst/>
          </a:prstGeom>
        </p:spPr>
        <p:txBody>
          <a:bodyPr anchor="t" rtlCol="false" tIns="0" lIns="0" bIns="0" rIns="0">
            <a:spAutoFit/>
          </a:bodyPr>
          <a:lstStyle/>
          <a:p>
            <a:pPr algn="l">
              <a:lnSpc>
                <a:spcPts val="6014"/>
              </a:lnSpc>
            </a:pPr>
            <a:r>
              <a:rPr lang="en-US" sz="6200" b="true">
                <a:solidFill>
                  <a:srgbClr val="4B85BD"/>
                </a:solidFill>
                <a:latin typeface="Garet Bold"/>
                <a:ea typeface="Garet Bold"/>
                <a:cs typeface="Garet Bold"/>
                <a:sym typeface="Garet Bold"/>
              </a:rPr>
              <a:t>DOCUMENTACIÓN.</a:t>
            </a:r>
          </a:p>
        </p:txBody>
      </p:sp>
      <p:sp>
        <p:nvSpPr>
          <p:cNvPr name="TextBox 9" id="9"/>
          <p:cNvSpPr txBox="true"/>
          <p:nvPr/>
        </p:nvSpPr>
        <p:spPr>
          <a:xfrm rot="0">
            <a:off x="12051879" y="173323"/>
            <a:ext cx="4732815" cy="38925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0" id="10"/>
          <p:cNvSpPr txBox="true"/>
          <p:nvPr/>
        </p:nvSpPr>
        <p:spPr>
          <a:xfrm rot="0">
            <a:off x="9338613" y="3123828"/>
            <a:ext cx="6257015" cy="5972687"/>
          </a:xfrm>
          <a:prstGeom prst="rect">
            <a:avLst/>
          </a:prstGeom>
        </p:spPr>
        <p:txBody>
          <a:bodyPr anchor="t" rtlCol="false" tIns="0" lIns="0" bIns="0" rIns="0">
            <a:spAutoFit/>
          </a:bodyPr>
          <a:lstStyle/>
          <a:p>
            <a:pPr algn="l">
              <a:lnSpc>
                <a:spcPts val="3956"/>
              </a:lnSpc>
            </a:pPr>
            <a:r>
              <a:rPr lang="en-US" sz="2825" u="sng">
                <a:solidFill>
                  <a:srgbClr val="000000"/>
                </a:solidFill>
                <a:latin typeface="Arimo"/>
                <a:ea typeface="Arimo"/>
                <a:cs typeface="Arimo"/>
                <a:sym typeface="Arimo"/>
                <a:hlinkClick r:id="rId6" tooltip="https://app.powerbi.com/groups/me/reports/02e8d082-834d-47dd-9481-5067127d24ec?ctid=3c907651-d8c6-4ca6-a8a4-6a242430e653&amp;pbi_source=linkSharehttps://uvmx-my.sharepoint.com/:u:/g/personal/zs25004065_estudiantes_uv_mx/IQDZTgwRpOpRT6GzBQtclrI0ARHE-SRLJFWIeBA5zk9AFOQ?e=mvjgld"/>
              </a:rPr>
              <a:t>https://app.powerbi.com/groups/me/reports/02e8d082-834d-47dd-9481-5067127d24ec?ctid=3c907651-d8c6-4ca6-a8a4-6a242430e653&amp;pbi_source=linkShare</a:t>
            </a:r>
          </a:p>
          <a:p>
            <a:pPr algn="l">
              <a:lnSpc>
                <a:spcPts val="3956"/>
              </a:lnSpc>
            </a:pPr>
          </a:p>
          <a:p>
            <a:pPr algn="l">
              <a:lnSpc>
                <a:spcPts val="3956"/>
              </a:lnSpc>
            </a:pPr>
          </a:p>
          <a:p>
            <a:pPr algn="l">
              <a:lnSpc>
                <a:spcPts val="3956"/>
              </a:lnSpc>
            </a:pPr>
            <a:r>
              <a:rPr lang="en-US" sz="2825" u="sng">
                <a:solidFill>
                  <a:srgbClr val="000000"/>
                </a:solidFill>
                <a:latin typeface="Arimo"/>
                <a:ea typeface="Arimo"/>
                <a:cs typeface="Arimo"/>
                <a:sym typeface="Arimo"/>
                <a:hlinkClick r:id="rId7" tooltip="https://app.powerbi.com/groups/me/reports/02e8d082-834d-47dd-9481-5067127d24ec?ctid=3c907651-d8c6-4ca6-a8a4-6a242430e653&amp;pbi_source=linkSharehttps://uvmx-my.sharepoint.com/:u:/g/personal/zs25004065_estudiantes_uv_mx/IQDZTgwRpOpRT6GzBQtclrI0ARHE-SRLJFWIeBA5zk9AFOQ?e=mvjgld"/>
              </a:rPr>
              <a:t>https://uvmx-my.sharepoint.com/:u:/g/personal/zs25004065_estudiantes_uv_mx/IQDZTgwRpOpRT6GzBQtclrI0ARHE-SRLJFWIeBA5zk9AFOQ?e=mvjgld</a:t>
            </a:r>
          </a:p>
        </p:txBody>
      </p:sp>
      <p:sp>
        <p:nvSpPr>
          <p:cNvPr name="TextBox 11" id="11"/>
          <p:cNvSpPr txBox="true"/>
          <p:nvPr/>
        </p:nvSpPr>
        <p:spPr>
          <a:xfrm rot="0">
            <a:off x="9338613" y="2182595"/>
            <a:ext cx="7446081" cy="695848"/>
          </a:xfrm>
          <a:prstGeom prst="rect">
            <a:avLst/>
          </a:prstGeom>
        </p:spPr>
        <p:txBody>
          <a:bodyPr anchor="t" rtlCol="false" tIns="0" lIns="0" bIns="0" rIns="0">
            <a:spAutoFit/>
          </a:bodyPr>
          <a:lstStyle/>
          <a:p>
            <a:pPr algn="l">
              <a:lnSpc>
                <a:spcPts val="5724"/>
              </a:lnSpc>
              <a:spcBef>
                <a:spcPct val="0"/>
              </a:spcBef>
            </a:pPr>
            <a:r>
              <a:rPr lang="en-US" b="true" sz="4088">
                <a:solidFill>
                  <a:srgbClr val="000000"/>
                </a:solidFill>
                <a:latin typeface="Garet Bold"/>
                <a:ea typeface="Garet Bold"/>
                <a:cs typeface="Garet Bold"/>
                <a:sym typeface="Garet Bold"/>
              </a:rPr>
              <a:t>Links al dashboard</a:t>
            </a:r>
          </a:p>
        </p:txBody>
      </p:sp>
      <p:sp>
        <p:nvSpPr>
          <p:cNvPr name="TextBox 12" id="12"/>
          <p:cNvSpPr txBox="true"/>
          <p:nvPr/>
        </p:nvSpPr>
        <p:spPr>
          <a:xfrm rot="0">
            <a:off x="800426" y="2961023"/>
            <a:ext cx="6242232" cy="5958756"/>
          </a:xfrm>
          <a:prstGeom prst="rect">
            <a:avLst/>
          </a:prstGeom>
        </p:spPr>
        <p:txBody>
          <a:bodyPr anchor="t" rtlCol="false" tIns="0" lIns="0" bIns="0" rIns="0">
            <a:spAutoFit/>
          </a:bodyPr>
          <a:lstStyle/>
          <a:p>
            <a:pPr algn="l">
              <a:lnSpc>
                <a:spcPts val="3946"/>
              </a:lnSpc>
            </a:pPr>
            <a:r>
              <a:rPr lang="en-US" sz="2819" u="sng">
                <a:solidFill>
                  <a:srgbClr val="000000"/>
                </a:solidFill>
                <a:latin typeface="Arimo"/>
                <a:ea typeface="Arimo"/>
                <a:cs typeface="Arimo"/>
                <a:sym typeface="Arimo"/>
                <a:hlinkClick r:id="rId8" tooltip="https://app.powerbi.com/groups/me/reports/02e8d082-834d-47dd-9481-5067127d24ec?ctid=3c907651-d8c6-4ca6-a8a4-6a242430e653&amp;pbi_source=linkSharehttps://uvmx-my.sharepoint.com/:u:/g/personal/zs25004065_estudiantes_uv_mx/IQDZTgwRpOpRT6GzBQtclrI0ARHE-SRLJFWIeBA5zk9AFOQ?e=mvjgld"/>
              </a:rPr>
              <a:t>https://app.powerbi.com/groups/me/reports/02e8d082-834d-47dd-9481-5067127d24ec?ctid=3c907651-d8c6-4ca6-a8a4-6a242430e653&amp;pbi_source=linkShare</a:t>
            </a:r>
          </a:p>
          <a:p>
            <a:pPr algn="l">
              <a:lnSpc>
                <a:spcPts val="3946"/>
              </a:lnSpc>
            </a:pPr>
          </a:p>
          <a:p>
            <a:pPr algn="l">
              <a:lnSpc>
                <a:spcPts val="3946"/>
              </a:lnSpc>
            </a:pPr>
          </a:p>
          <a:p>
            <a:pPr algn="l">
              <a:lnSpc>
                <a:spcPts val="3946"/>
              </a:lnSpc>
            </a:pPr>
            <a:r>
              <a:rPr lang="en-US" sz="2819" u="sng">
                <a:solidFill>
                  <a:srgbClr val="000000"/>
                </a:solidFill>
                <a:latin typeface="Arimo"/>
                <a:ea typeface="Arimo"/>
                <a:cs typeface="Arimo"/>
                <a:sym typeface="Arimo"/>
                <a:hlinkClick r:id="rId9" tooltip="https://app.powerbi.com/groups/me/reports/02e8d082-834d-47dd-9481-5067127d24ec?ctid=3c907651-d8c6-4ca6-a8a4-6a242430e653&amp;pbi_source=linkSharehttps://uvmx-my.sharepoint.com/:u:/g/personal/zs25004065_estudiantes_uv_mx/IQDZTgwRpOpRT6GzBQtclrI0ARHE-SRLJFWIeBA5zk9AFOQ?e=mvjgld"/>
              </a:rPr>
              <a:t>https://uvmx-my.sharepoint.com/:u:/g/personal/zs25004065_estudiantes_uv_mx/IQDZTgwRpOpRT6GzBQtclrI0ARHE-SRLJFWIeBA5zk9AFOQ?e=mvjgld</a:t>
            </a:r>
          </a:p>
        </p:txBody>
      </p:sp>
      <p:sp>
        <p:nvSpPr>
          <p:cNvPr name="TextBox 13" id="13"/>
          <p:cNvSpPr txBox="true"/>
          <p:nvPr/>
        </p:nvSpPr>
        <p:spPr>
          <a:xfrm rot="0">
            <a:off x="800426" y="2021992"/>
            <a:ext cx="7428489" cy="694406"/>
          </a:xfrm>
          <a:prstGeom prst="rect">
            <a:avLst/>
          </a:prstGeom>
        </p:spPr>
        <p:txBody>
          <a:bodyPr anchor="t" rtlCol="false" tIns="0" lIns="0" bIns="0" rIns="0">
            <a:spAutoFit/>
          </a:bodyPr>
          <a:lstStyle/>
          <a:p>
            <a:pPr algn="l">
              <a:lnSpc>
                <a:spcPts val="5710"/>
              </a:lnSpc>
              <a:spcBef>
                <a:spcPct val="0"/>
              </a:spcBef>
            </a:pPr>
            <a:r>
              <a:rPr lang="en-US" b="true" sz="4078">
                <a:solidFill>
                  <a:srgbClr val="000000"/>
                </a:solidFill>
                <a:latin typeface="Garet Bold"/>
                <a:ea typeface="Garet Bold"/>
                <a:cs typeface="Garet Bold"/>
                <a:sym typeface="Garet Bold"/>
              </a:rPr>
              <a:t>Link al github.</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651604" y="6699130"/>
            <a:ext cx="449832" cy="449832"/>
          </a:xfrm>
          <a:custGeom>
            <a:avLst/>
            <a:gdLst/>
            <a:ahLst/>
            <a:cxnLst/>
            <a:rect r="r" b="b" t="t" l="l"/>
            <a:pathLst>
              <a:path h="449832" w="449832">
                <a:moveTo>
                  <a:pt x="0" y="0"/>
                </a:moveTo>
                <a:lnTo>
                  <a:pt x="449832" y="0"/>
                </a:lnTo>
                <a:lnTo>
                  <a:pt x="449832" y="449832"/>
                </a:lnTo>
                <a:lnTo>
                  <a:pt x="0" y="449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0805" y="2967568"/>
            <a:ext cx="1309505" cy="4351865"/>
            <a:chOff x="0" y="0"/>
            <a:chExt cx="344890" cy="1146170"/>
          </a:xfrm>
        </p:grpSpPr>
        <p:sp>
          <p:nvSpPr>
            <p:cNvPr name="Freeform 5" id="5"/>
            <p:cNvSpPr/>
            <p:nvPr/>
          </p:nvSpPr>
          <p:spPr>
            <a:xfrm flipH="false" flipV="false" rot="0">
              <a:off x="0" y="0"/>
              <a:ext cx="344890" cy="1146170"/>
            </a:xfrm>
            <a:custGeom>
              <a:avLst/>
              <a:gdLst/>
              <a:ahLst/>
              <a:cxnLst/>
              <a:rect r="r" b="b" t="t" l="l"/>
              <a:pathLst>
                <a:path h="1146170" w="344890">
                  <a:moveTo>
                    <a:pt x="147802" y="0"/>
                  </a:moveTo>
                  <a:lnTo>
                    <a:pt x="197088" y="0"/>
                  </a:lnTo>
                  <a:cubicBezTo>
                    <a:pt x="236288" y="0"/>
                    <a:pt x="273882" y="15572"/>
                    <a:pt x="301600" y="43290"/>
                  </a:cubicBezTo>
                  <a:cubicBezTo>
                    <a:pt x="329318" y="71009"/>
                    <a:pt x="344890" y="108603"/>
                    <a:pt x="344890" y="147802"/>
                  </a:cubicBezTo>
                  <a:lnTo>
                    <a:pt x="344890" y="998368"/>
                  </a:lnTo>
                  <a:cubicBezTo>
                    <a:pt x="344890" y="1037567"/>
                    <a:pt x="329318" y="1075162"/>
                    <a:pt x="301600" y="1102880"/>
                  </a:cubicBezTo>
                  <a:cubicBezTo>
                    <a:pt x="273882" y="1130598"/>
                    <a:pt x="236288" y="1146170"/>
                    <a:pt x="197088" y="1146170"/>
                  </a:cubicBezTo>
                  <a:lnTo>
                    <a:pt x="147802" y="1146170"/>
                  </a:lnTo>
                  <a:cubicBezTo>
                    <a:pt x="108603" y="1146170"/>
                    <a:pt x="71009" y="1130598"/>
                    <a:pt x="43290" y="1102880"/>
                  </a:cubicBezTo>
                  <a:cubicBezTo>
                    <a:pt x="15572" y="1075162"/>
                    <a:pt x="0" y="1037567"/>
                    <a:pt x="0" y="998368"/>
                  </a:cubicBezTo>
                  <a:lnTo>
                    <a:pt x="0" y="147802"/>
                  </a:lnTo>
                  <a:cubicBezTo>
                    <a:pt x="0" y="108603"/>
                    <a:pt x="15572" y="71009"/>
                    <a:pt x="43290" y="43290"/>
                  </a:cubicBezTo>
                  <a:cubicBezTo>
                    <a:pt x="71009" y="15572"/>
                    <a:pt x="108603" y="0"/>
                    <a:pt x="147802" y="0"/>
                  </a:cubicBezTo>
                  <a:close/>
                </a:path>
              </a:pathLst>
            </a:custGeom>
            <a:gradFill rotWithShape="true">
              <a:gsLst>
                <a:gs pos="0">
                  <a:srgbClr val="003060">
                    <a:alpha val="100000"/>
                  </a:srgbClr>
                </a:gs>
                <a:gs pos="100000">
                  <a:srgbClr val="003060">
                    <a:alpha val="0"/>
                  </a:srgbClr>
                </a:gs>
              </a:gsLst>
              <a:lin ang="5400000"/>
            </a:gradFill>
          </p:spPr>
        </p:sp>
        <p:sp>
          <p:nvSpPr>
            <p:cNvPr name="TextBox 6" id="6"/>
            <p:cNvSpPr txBox="true"/>
            <p:nvPr/>
          </p:nvSpPr>
          <p:spPr>
            <a:xfrm>
              <a:off x="0" y="-38100"/>
              <a:ext cx="344890" cy="11842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3897777" y="-251375"/>
            <a:ext cx="4789934" cy="10923738"/>
            <a:chOff x="0" y="0"/>
            <a:chExt cx="1261547" cy="2877034"/>
          </a:xfrm>
        </p:grpSpPr>
        <p:sp>
          <p:nvSpPr>
            <p:cNvPr name="Freeform 8" id="8"/>
            <p:cNvSpPr/>
            <p:nvPr/>
          </p:nvSpPr>
          <p:spPr>
            <a:xfrm flipH="false" flipV="false" rot="0">
              <a:off x="0" y="0"/>
              <a:ext cx="1261547" cy="2877034"/>
            </a:xfrm>
            <a:custGeom>
              <a:avLst/>
              <a:gdLst/>
              <a:ahLst/>
              <a:cxnLst/>
              <a:rect r="r" b="b" t="t" l="l"/>
              <a:pathLst>
                <a:path h="2877034" w="1261547">
                  <a:moveTo>
                    <a:pt x="0" y="0"/>
                  </a:moveTo>
                  <a:lnTo>
                    <a:pt x="1261547" y="0"/>
                  </a:lnTo>
                  <a:lnTo>
                    <a:pt x="1261547" y="2877034"/>
                  </a:lnTo>
                  <a:lnTo>
                    <a:pt x="0" y="2877034"/>
                  </a:lnTo>
                  <a:close/>
                </a:path>
              </a:pathLst>
            </a:custGeom>
            <a:gradFill rotWithShape="true">
              <a:gsLst>
                <a:gs pos="0">
                  <a:srgbClr val="003060">
                    <a:alpha val="100000"/>
                  </a:srgbClr>
                </a:gs>
                <a:gs pos="100000">
                  <a:srgbClr val="003060">
                    <a:alpha val="0"/>
                  </a:srgbClr>
                </a:gs>
              </a:gsLst>
              <a:lin ang="5400000"/>
            </a:gradFill>
          </p:spPr>
        </p:sp>
        <p:sp>
          <p:nvSpPr>
            <p:cNvPr name="TextBox 9" id="9"/>
            <p:cNvSpPr txBox="true"/>
            <p:nvPr/>
          </p:nvSpPr>
          <p:spPr>
            <a:xfrm>
              <a:off x="0" y="-38100"/>
              <a:ext cx="1261547" cy="2915134"/>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7806112" y="8918694"/>
            <a:ext cx="2675777" cy="679211"/>
          </a:xfrm>
          <a:custGeom>
            <a:avLst/>
            <a:gdLst/>
            <a:ahLst/>
            <a:cxnLst/>
            <a:rect r="r" b="b" t="t" l="l"/>
            <a:pathLst>
              <a:path h="679211" w="2675777">
                <a:moveTo>
                  <a:pt x="0" y="0"/>
                </a:moveTo>
                <a:lnTo>
                  <a:pt x="2675776" y="0"/>
                </a:lnTo>
                <a:lnTo>
                  <a:pt x="2675776" y="679212"/>
                </a:lnTo>
                <a:lnTo>
                  <a:pt x="0" y="679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72387" y="802308"/>
            <a:ext cx="373825" cy="1489884"/>
          </a:xfrm>
          <a:custGeom>
            <a:avLst/>
            <a:gdLst/>
            <a:ahLst/>
            <a:cxnLst/>
            <a:rect r="r" b="b" t="t" l="l"/>
            <a:pathLst>
              <a:path h="1489884" w="373825">
                <a:moveTo>
                  <a:pt x="0" y="0"/>
                </a:moveTo>
                <a:lnTo>
                  <a:pt x="373826" y="0"/>
                </a:lnTo>
                <a:lnTo>
                  <a:pt x="373826" y="1489884"/>
                </a:lnTo>
                <a:lnTo>
                  <a:pt x="0" y="1489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8791955" y="1889681"/>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51604" y="5505643"/>
            <a:ext cx="449283" cy="449283"/>
          </a:xfrm>
          <a:custGeom>
            <a:avLst/>
            <a:gdLst/>
            <a:ahLst/>
            <a:cxnLst/>
            <a:rect r="r" b="b" t="t" l="l"/>
            <a:pathLst>
              <a:path h="449283" w="449283">
                <a:moveTo>
                  <a:pt x="0" y="0"/>
                </a:moveTo>
                <a:lnTo>
                  <a:pt x="449283" y="0"/>
                </a:lnTo>
                <a:lnTo>
                  <a:pt x="449283" y="449284"/>
                </a:lnTo>
                <a:lnTo>
                  <a:pt x="0" y="449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51056" y="7893165"/>
            <a:ext cx="449832" cy="449832"/>
          </a:xfrm>
          <a:custGeom>
            <a:avLst/>
            <a:gdLst/>
            <a:ahLst/>
            <a:cxnLst/>
            <a:rect r="r" b="b" t="t" l="l"/>
            <a:pathLst>
              <a:path h="449832" w="449832">
                <a:moveTo>
                  <a:pt x="0" y="0"/>
                </a:moveTo>
                <a:lnTo>
                  <a:pt x="449831" y="0"/>
                </a:lnTo>
                <a:lnTo>
                  <a:pt x="449831" y="449832"/>
                </a:lnTo>
                <a:lnTo>
                  <a:pt x="0" y="4498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513896" y="1736114"/>
            <a:ext cx="8216473" cy="1340757"/>
          </a:xfrm>
          <a:prstGeom prst="rect">
            <a:avLst/>
          </a:prstGeom>
        </p:spPr>
        <p:txBody>
          <a:bodyPr anchor="t" rtlCol="false" tIns="0" lIns="0" bIns="0" rIns="0">
            <a:spAutoFit/>
          </a:bodyPr>
          <a:lstStyle/>
          <a:p>
            <a:pPr algn="l">
              <a:lnSpc>
                <a:spcPts val="10046"/>
              </a:lnSpc>
            </a:pPr>
            <a:r>
              <a:rPr lang="en-US" sz="10357" b="true">
                <a:solidFill>
                  <a:srgbClr val="003060"/>
                </a:solidFill>
                <a:latin typeface="Garet Bold"/>
                <a:ea typeface="Garet Bold"/>
                <a:cs typeface="Garet Bold"/>
                <a:sym typeface="Garet Bold"/>
              </a:rPr>
              <a:t>GRACIAS</a:t>
            </a:r>
          </a:p>
        </p:txBody>
      </p:sp>
      <p:sp>
        <p:nvSpPr>
          <p:cNvPr name="Freeform 16" id="16"/>
          <p:cNvSpPr/>
          <p:nvPr/>
        </p:nvSpPr>
        <p:spPr>
          <a:xfrm flipH="false" flipV="false" rot="0">
            <a:off x="9635885" y="100099"/>
            <a:ext cx="10099426" cy="10086801"/>
          </a:xfrm>
          <a:custGeom>
            <a:avLst/>
            <a:gdLst/>
            <a:ahLst/>
            <a:cxnLst/>
            <a:rect r="r" b="b" t="t" l="l"/>
            <a:pathLst>
              <a:path h="10086801" w="10099426">
                <a:moveTo>
                  <a:pt x="0" y="0"/>
                </a:moveTo>
                <a:lnTo>
                  <a:pt x="10099426" y="0"/>
                </a:lnTo>
                <a:lnTo>
                  <a:pt x="10099426" y="10086802"/>
                </a:lnTo>
                <a:lnTo>
                  <a:pt x="0" y="10086802"/>
                </a:lnTo>
                <a:lnTo>
                  <a:pt x="0" y="0"/>
                </a:lnTo>
                <a:close/>
              </a:path>
            </a:pathLst>
          </a:custGeom>
          <a:blipFill>
            <a:blip r:embed="rId15">
              <a:alphaModFix amt="51000"/>
            </a:blip>
            <a:stretch>
              <a:fillRect l="0" t="0" r="0" b="0"/>
            </a:stretch>
          </a:blipFill>
        </p:spPr>
      </p:sp>
      <p:sp>
        <p:nvSpPr>
          <p:cNvPr name="Freeform 17" id="17"/>
          <p:cNvSpPr/>
          <p:nvPr/>
        </p:nvSpPr>
        <p:spPr>
          <a:xfrm flipH="false" flipV="false" rot="0">
            <a:off x="7587485" y="1930948"/>
            <a:ext cx="8529321" cy="8518660"/>
          </a:xfrm>
          <a:custGeom>
            <a:avLst/>
            <a:gdLst/>
            <a:ahLst/>
            <a:cxnLst/>
            <a:rect r="r" b="b" t="t" l="l"/>
            <a:pathLst>
              <a:path h="8518660" w="8529321">
                <a:moveTo>
                  <a:pt x="0" y="0"/>
                </a:moveTo>
                <a:lnTo>
                  <a:pt x="8529321" y="0"/>
                </a:lnTo>
                <a:lnTo>
                  <a:pt x="8529321" y="8518660"/>
                </a:lnTo>
                <a:lnTo>
                  <a:pt x="0" y="8518660"/>
                </a:lnTo>
                <a:lnTo>
                  <a:pt x="0" y="0"/>
                </a:lnTo>
                <a:close/>
              </a:path>
            </a:pathLst>
          </a:custGeom>
          <a:blipFill>
            <a:blip r:embed="rId15">
              <a:alphaModFix amt="59000"/>
            </a:blip>
            <a:stretch>
              <a:fillRect l="0" t="0" r="0" b="0"/>
            </a:stretch>
          </a:blipFill>
        </p:spPr>
      </p:sp>
      <p:grpSp>
        <p:nvGrpSpPr>
          <p:cNvPr name="Group 18" id="18"/>
          <p:cNvGrpSpPr/>
          <p:nvPr/>
        </p:nvGrpSpPr>
        <p:grpSpPr>
          <a:xfrm rot="0">
            <a:off x="9855460" y="242737"/>
            <a:ext cx="8432540" cy="84325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16"/>
              <a:stretch>
                <a:fillRect l="-4347" t="0" r="-4347" b="0"/>
              </a:stretch>
            </a:blipFill>
            <a:ln w="76200" cap="sq">
              <a:solidFill>
                <a:srgbClr val="FFFFFF"/>
              </a:solidFill>
              <a:prstDash val="solid"/>
              <a:miter/>
            </a:ln>
          </p:spPr>
        </p:sp>
      </p:grpSp>
      <p:grpSp>
        <p:nvGrpSpPr>
          <p:cNvPr name="Group 20" id="20"/>
          <p:cNvGrpSpPr/>
          <p:nvPr/>
        </p:nvGrpSpPr>
        <p:grpSpPr>
          <a:xfrm rot="0">
            <a:off x="9144000" y="3710599"/>
            <a:ext cx="5094067" cy="509406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17"/>
              <a:stretch>
                <a:fillRect l="-24931" t="0" r="-24931" b="0"/>
              </a:stretch>
            </a:blipFill>
            <a:ln w="76200" cap="sq">
              <a:solidFill>
                <a:srgbClr val="FFFFFF"/>
              </a:solidFill>
              <a:prstDash val="solid"/>
              <a:miter/>
            </a:ln>
          </p:spPr>
        </p:sp>
      </p:grpSp>
      <p:sp>
        <p:nvSpPr>
          <p:cNvPr name="Freeform 22" id="22"/>
          <p:cNvSpPr/>
          <p:nvPr/>
        </p:nvSpPr>
        <p:spPr>
          <a:xfrm flipH="false" flipV="false" rot="0">
            <a:off x="84422" y="93427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18"/>
            <a:stretch>
              <a:fillRect l="0" t="0" r="0" b="0"/>
            </a:stretch>
          </a:blipFill>
        </p:spPr>
      </p:sp>
      <p:sp>
        <p:nvSpPr>
          <p:cNvPr name="TextBox 23" id="23"/>
          <p:cNvSpPr txBox="true"/>
          <p:nvPr/>
        </p:nvSpPr>
        <p:spPr>
          <a:xfrm rot="0">
            <a:off x="2194292" y="5513115"/>
            <a:ext cx="4108237" cy="396239"/>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272-188-66-88</a:t>
            </a:r>
          </a:p>
        </p:txBody>
      </p:sp>
      <p:sp>
        <p:nvSpPr>
          <p:cNvPr name="TextBox 24" id="24"/>
          <p:cNvSpPr txBox="true"/>
          <p:nvPr/>
        </p:nvSpPr>
        <p:spPr>
          <a:xfrm rot="0">
            <a:off x="2194840" y="6719784"/>
            <a:ext cx="5179833" cy="396239"/>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marcosrocket89p13@gmail.com</a:t>
            </a:r>
          </a:p>
        </p:txBody>
      </p:sp>
      <p:sp>
        <p:nvSpPr>
          <p:cNvPr name="TextBox 25" id="25"/>
          <p:cNvSpPr txBox="true"/>
          <p:nvPr/>
        </p:nvSpPr>
        <p:spPr>
          <a:xfrm rot="0">
            <a:off x="2194292" y="7900912"/>
            <a:ext cx="4538058" cy="396239"/>
          </a:xfrm>
          <a:prstGeom prst="rect">
            <a:avLst/>
          </a:prstGeom>
        </p:spPr>
        <p:txBody>
          <a:bodyPr anchor="t" rtlCol="false" tIns="0" lIns="0" bIns="0" rIns="0">
            <a:spAutoFit/>
          </a:bodyPr>
          <a:lstStyle/>
          <a:p>
            <a:pPr algn="l">
              <a:lnSpc>
                <a:spcPts val="3360"/>
              </a:lnSpc>
            </a:pPr>
            <a:r>
              <a:rPr lang="en-US" sz="2400">
                <a:solidFill>
                  <a:srgbClr val="000000"/>
                </a:solidFill>
                <a:latin typeface="Garet"/>
                <a:ea typeface="Garet"/>
                <a:cs typeface="Garet"/>
                <a:sym typeface="Garet"/>
              </a:rPr>
              <a:t>Orizaba, Veracruz, México.</a:t>
            </a:r>
          </a:p>
        </p:txBody>
      </p:sp>
      <p:sp>
        <p:nvSpPr>
          <p:cNvPr name="TextBox 26" id="26"/>
          <p:cNvSpPr txBox="true"/>
          <p:nvPr/>
        </p:nvSpPr>
        <p:spPr>
          <a:xfrm rot="0">
            <a:off x="84422" y="36045"/>
            <a:ext cx="4732815" cy="365759"/>
          </a:xfrm>
          <a:prstGeom prst="rect">
            <a:avLst/>
          </a:prstGeom>
        </p:spPr>
        <p:txBody>
          <a:bodyPr anchor="t" rtlCol="false" tIns="0" lIns="0" bIns="0" rIns="0">
            <a:spAutoFit/>
          </a:bodyPr>
          <a:lstStyle/>
          <a:p>
            <a:pPr algn="l">
              <a:lnSpc>
                <a:spcPts val="2940"/>
              </a:lnSpc>
            </a:pPr>
            <a:r>
              <a:rPr lang="en-US" sz="2100">
                <a:solidFill>
                  <a:srgbClr val="000000"/>
                </a:solidFill>
                <a:latin typeface="Garet"/>
                <a:ea typeface="Garet"/>
                <a:cs typeface="Garet"/>
                <a:sym typeface="Garet"/>
              </a:rPr>
              <a:t>Marcos Saúl Sánchez Martínez</a:t>
            </a:r>
          </a:p>
        </p:txBody>
      </p:sp>
      <p:sp>
        <p:nvSpPr>
          <p:cNvPr name="TextBox 27" id="27"/>
          <p:cNvSpPr txBox="true"/>
          <p:nvPr/>
        </p:nvSpPr>
        <p:spPr>
          <a:xfrm rot="0">
            <a:off x="1513896" y="3957259"/>
            <a:ext cx="8216473" cy="700659"/>
          </a:xfrm>
          <a:prstGeom prst="rect">
            <a:avLst/>
          </a:prstGeom>
        </p:spPr>
        <p:txBody>
          <a:bodyPr anchor="t" rtlCol="false" tIns="0" lIns="0" bIns="0" rIns="0">
            <a:spAutoFit/>
          </a:bodyPr>
          <a:lstStyle/>
          <a:p>
            <a:pPr algn="l">
              <a:lnSpc>
                <a:spcPts val="5238"/>
              </a:lnSpc>
            </a:pPr>
            <a:r>
              <a:rPr lang="en-US" sz="5400" b="true">
                <a:solidFill>
                  <a:srgbClr val="4B85BD"/>
                </a:solidFill>
                <a:latin typeface="Garet Bold"/>
                <a:ea typeface="Garet Bold"/>
                <a:cs typeface="Garet Bold"/>
                <a:sym typeface="Garet Bold"/>
              </a:rPr>
              <a:t>INFO. DE CONTACTO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5490930" y="107330"/>
            <a:ext cx="1575593" cy="750555"/>
          </a:xfrm>
          <a:custGeom>
            <a:avLst/>
            <a:gdLst/>
            <a:ahLst/>
            <a:cxnLst/>
            <a:rect r="r" b="b" t="t" l="l"/>
            <a:pathLst>
              <a:path h="750555" w="1575593">
                <a:moveTo>
                  <a:pt x="1575593" y="0"/>
                </a:moveTo>
                <a:lnTo>
                  <a:pt x="0" y="0"/>
                </a:lnTo>
                <a:lnTo>
                  <a:pt x="0" y="750555"/>
                </a:lnTo>
                <a:lnTo>
                  <a:pt x="1575593" y="750555"/>
                </a:lnTo>
                <a:lnTo>
                  <a:pt x="15755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91272" y="9241423"/>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Freeform 11" id="11"/>
          <p:cNvSpPr/>
          <p:nvPr/>
        </p:nvSpPr>
        <p:spPr>
          <a:xfrm flipH="false" flipV="false" rot="0">
            <a:off x="7372003" y="1140685"/>
            <a:ext cx="10368389" cy="7784547"/>
          </a:xfrm>
          <a:custGeom>
            <a:avLst/>
            <a:gdLst/>
            <a:ahLst/>
            <a:cxnLst/>
            <a:rect r="r" b="b" t="t" l="l"/>
            <a:pathLst>
              <a:path h="7784547" w="10368389">
                <a:moveTo>
                  <a:pt x="0" y="0"/>
                </a:moveTo>
                <a:lnTo>
                  <a:pt x="10368389" y="0"/>
                </a:lnTo>
                <a:lnTo>
                  <a:pt x="10368389" y="7784548"/>
                </a:lnTo>
                <a:lnTo>
                  <a:pt x="0" y="7784548"/>
                </a:lnTo>
                <a:lnTo>
                  <a:pt x="0" y="0"/>
                </a:lnTo>
                <a:close/>
              </a:path>
            </a:pathLst>
          </a:custGeom>
          <a:blipFill>
            <a:blip r:embed="rId6"/>
            <a:stretch>
              <a:fillRect l="-15064" t="0" r="0" b="0"/>
            </a:stretch>
          </a:blipFill>
        </p:spPr>
      </p:sp>
      <p:sp>
        <p:nvSpPr>
          <p:cNvPr name="TextBox 12" id="12"/>
          <p:cNvSpPr txBox="true"/>
          <p:nvPr/>
        </p:nvSpPr>
        <p:spPr>
          <a:xfrm rot="0">
            <a:off x="1137553" y="353922"/>
            <a:ext cx="716235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CARGA Y LIMPIEZA DE DATOS:</a:t>
            </a:r>
          </a:p>
        </p:txBody>
      </p:sp>
      <p:sp>
        <p:nvSpPr>
          <p:cNvPr name="TextBox 13" id="13"/>
          <p:cNvSpPr txBox="true"/>
          <p:nvPr/>
        </p:nvSpPr>
        <p:spPr>
          <a:xfrm rot="0">
            <a:off x="2297475" y="9396396"/>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
        <p:nvSpPr>
          <p:cNvPr name="TextBox 14" id="14"/>
          <p:cNvSpPr txBox="true"/>
          <p:nvPr/>
        </p:nvSpPr>
        <p:spPr>
          <a:xfrm rot="0">
            <a:off x="1191272" y="1075690"/>
            <a:ext cx="5738813" cy="7514183"/>
          </a:xfrm>
          <a:prstGeom prst="rect">
            <a:avLst/>
          </a:prstGeom>
        </p:spPr>
        <p:txBody>
          <a:bodyPr anchor="t" rtlCol="false" tIns="0" lIns="0" bIns="0" rIns="0">
            <a:spAutoFit/>
          </a:bodyPr>
          <a:lstStyle/>
          <a:p>
            <a:pPr algn="l">
              <a:lnSpc>
                <a:spcPts val="4200"/>
              </a:lnSpc>
            </a:pPr>
            <a:r>
              <a:rPr lang="en-US" sz="3000">
                <a:solidFill>
                  <a:srgbClr val="000000"/>
                </a:solidFill>
                <a:latin typeface="Consolas"/>
                <a:ea typeface="Consolas"/>
                <a:cs typeface="Consolas"/>
                <a:sym typeface="Consolas"/>
              </a:rPr>
              <a:t>Los primeros pasos para realizar nuestros objetivos de análisis son cargar </a:t>
            </a:r>
          </a:p>
          <a:p>
            <a:pPr algn="l">
              <a:lnSpc>
                <a:spcPts val="4200"/>
              </a:lnSpc>
            </a:pPr>
            <a:r>
              <a:rPr lang="en-US" sz="3000">
                <a:solidFill>
                  <a:srgbClr val="000000"/>
                </a:solidFill>
                <a:latin typeface="Consolas"/>
                <a:ea typeface="Consolas"/>
                <a:cs typeface="Consolas"/>
                <a:sym typeface="Consolas"/>
              </a:rPr>
              <a:t>los datos y limpiarlos en caso de ser necesario.</a:t>
            </a:r>
          </a:p>
          <a:p>
            <a:pPr algn="l">
              <a:lnSpc>
                <a:spcPts val="4200"/>
              </a:lnSpc>
            </a:pPr>
            <a:r>
              <a:rPr lang="en-US" sz="3000">
                <a:solidFill>
                  <a:srgbClr val="000000"/>
                </a:solidFill>
                <a:latin typeface="Consolas"/>
                <a:ea typeface="Consolas"/>
                <a:cs typeface="Consolas"/>
                <a:sym typeface="Consolas"/>
              </a:rPr>
              <a:t>Este paso se realizará primero en Python ya que es la forma más “sencilla”</a:t>
            </a:r>
          </a:p>
          <a:p>
            <a:pPr algn="l">
              <a:lnSpc>
                <a:spcPts val="4200"/>
              </a:lnSpc>
            </a:pPr>
            <a:r>
              <a:rPr lang="en-US" sz="3000">
                <a:solidFill>
                  <a:srgbClr val="000000"/>
                </a:solidFill>
                <a:latin typeface="Consolas"/>
                <a:ea typeface="Consolas"/>
                <a:cs typeface="Consolas"/>
                <a:sym typeface="Consolas"/>
              </a:rPr>
              <a:t>para hacerlo personalmente, trabajamos en un notebook y a continuación </a:t>
            </a:r>
          </a:p>
          <a:p>
            <a:pPr algn="l">
              <a:lnSpc>
                <a:spcPts val="4200"/>
              </a:lnSpc>
            </a:pPr>
            <a:r>
              <a:rPr lang="en-US" sz="3000">
                <a:solidFill>
                  <a:srgbClr val="000000"/>
                </a:solidFill>
                <a:latin typeface="Consolas"/>
                <a:ea typeface="Consolas"/>
                <a:cs typeface="Consolas"/>
                <a:sym typeface="Consolas"/>
              </a:rPr>
              <a:t>veremos partes del código (al final podrá encontrar todos los archivos).</a:t>
            </a:r>
          </a:p>
        </p:txBody>
      </p:sp>
      <p:sp>
        <p:nvSpPr>
          <p:cNvPr name="TextBox 15" id="15"/>
          <p:cNvSpPr txBox="true"/>
          <p:nvPr/>
        </p:nvSpPr>
        <p:spPr>
          <a:xfrm rot="0">
            <a:off x="7431282" y="810260"/>
            <a:ext cx="8308814" cy="389254"/>
          </a:xfrm>
          <a:prstGeom prst="rect">
            <a:avLst/>
          </a:prstGeom>
        </p:spPr>
        <p:txBody>
          <a:bodyPr anchor="t" rtlCol="false" tIns="0" lIns="0" bIns="0" rIns="0">
            <a:spAutoFit/>
          </a:bodyPr>
          <a:lstStyle/>
          <a:p>
            <a:pPr algn="just">
              <a:lnSpc>
                <a:spcPts val="3220"/>
              </a:lnSpc>
            </a:pPr>
            <a:r>
              <a:rPr lang="en-US" sz="2300">
                <a:solidFill>
                  <a:srgbClr val="000000"/>
                </a:solidFill>
                <a:latin typeface="Garet"/>
                <a:ea typeface="Garet"/>
                <a:cs typeface="Garet"/>
                <a:sym typeface="Garet"/>
              </a:rPr>
              <a:t>Datos proporcionados por EBAC</a:t>
            </a:r>
          </a:p>
        </p:txBody>
      </p:sp>
      <p:sp>
        <p:nvSpPr>
          <p:cNvPr name="TextBox 16" id="16"/>
          <p:cNvSpPr txBox="true"/>
          <p:nvPr/>
        </p:nvSpPr>
        <p:spPr>
          <a:xfrm rot="0">
            <a:off x="7454968" y="9115733"/>
            <a:ext cx="10285424" cy="908199"/>
          </a:xfrm>
          <a:prstGeom prst="rect">
            <a:avLst/>
          </a:prstGeom>
        </p:spPr>
        <p:txBody>
          <a:bodyPr anchor="t" rtlCol="false" tIns="0" lIns="0" bIns="0" rIns="0">
            <a:spAutoFit/>
          </a:bodyPr>
          <a:lstStyle/>
          <a:p>
            <a:pPr algn="l">
              <a:lnSpc>
                <a:spcPts val="3499"/>
              </a:lnSpc>
            </a:pPr>
            <a:r>
              <a:rPr lang="en-US" sz="2499">
                <a:solidFill>
                  <a:srgbClr val="000000"/>
                </a:solidFill>
                <a:latin typeface="Consolas"/>
                <a:ea typeface="Consolas"/>
                <a:cs typeface="Consolas"/>
                <a:sym typeface="Consolas"/>
              </a:rPr>
              <a:t>Con .info() logramos ver que no tenemos ningún valor faltante y además guardamos en hojas los datos.</a:t>
            </a:r>
          </a:p>
        </p:txBody>
      </p:sp>
      <p:sp>
        <p:nvSpPr>
          <p:cNvPr name="Freeform 17" id="17"/>
          <p:cNvSpPr/>
          <p:nvPr/>
        </p:nvSpPr>
        <p:spPr>
          <a:xfrm flipH="false" flipV="false" rot="0">
            <a:off x="13796831" y="8164627"/>
            <a:ext cx="3943561" cy="760605"/>
          </a:xfrm>
          <a:custGeom>
            <a:avLst/>
            <a:gdLst/>
            <a:ahLst/>
            <a:cxnLst/>
            <a:rect r="r" b="b" t="t" l="l"/>
            <a:pathLst>
              <a:path h="760605" w="3943561">
                <a:moveTo>
                  <a:pt x="0" y="0"/>
                </a:moveTo>
                <a:lnTo>
                  <a:pt x="3943561" y="0"/>
                </a:lnTo>
                <a:lnTo>
                  <a:pt x="3943561" y="760606"/>
                </a:lnTo>
                <a:lnTo>
                  <a:pt x="0" y="760606"/>
                </a:lnTo>
                <a:lnTo>
                  <a:pt x="0" y="0"/>
                </a:lnTo>
                <a:close/>
              </a:path>
            </a:pathLst>
          </a:custGeom>
          <a:blipFill>
            <a:blip r:embed="rId6"/>
            <a:stretch>
              <a:fillRect l="-52535" t="-1257521" r="-24873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404681" y="-170383"/>
            <a:ext cx="1433381" cy="10820284"/>
            <a:chOff x="0" y="0"/>
            <a:chExt cx="377516" cy="2849787"/>
          </a:xfrm>
        </p:grpSpPr>
        <p:sp>
          <p:nvSpPr>
            <p:cNvPr name="Freeform 4" id="4"/>
            <p:cNvSpPr/>
            <p:nvPr/>
          </p:nvSpPr>
          <p:spPr>
            <a:xfrm flipH="false" flipV="false" rot="0">
              <a:off x="0" y="0"/>
              <a:ext cx="377516" cy="2849787"/>
            </a:xfrm>
            <a:custGeom>
              <a:avLst/>
              <a:gdLst/>
              <a:ahLst/>
              <a:cxnLst/>
              <a:rect r="r" b="b" t="t" l="l"/>
              <a:pathLst>
                <a:path h="2849787" w="377516">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377516" cy="290693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7259300" y="-1312975"/>
            <a:ext cx="1433381" cy="4683349"/>
            <a:chOff x="0" y="0"/>
            <a:chExt cx="377516" cy="1233475"/>
          </a:xfrm>
        </p:grpSpPr>
        <p:sp>
          <p:nvSpPr>
            <p:cNvPr name="Freeform 7" id="7"/>
            <p:cNvSpPr/>
            <p:nvPr/>
          </p:nvSpPr>
          <p:spPr>
            <a:xfrm flipH="false" flipV="false" rot="0">
              <a:off x="0" y="0"/>
              <a:ext cx="377516" cy="1233475"/>
            </a:xfrm>
            <a:custGeom>
              <a:avLst/>
              <a:gdLst/>
              <a:ahLst/>
              <a:cxnLst/>
              <a:rect r="r" b="b" t="t" l="l"/>
              <a:pathLst>
                <a:path h="1233475" w="377516">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377516" cy="12906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0" y="9241423"/>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3"/>
            <a:stretch>
              <a:fillRect l="0" t="0" r="0" b="0"/>
            </a:stretch>
          </a:blipFill>
        </p:spPr>
      </p:sp>
      <p:sp>
        <p:nvSpPr>
          <p:cNvPr name="Freeform 10" id="10"/>
          <p:cNvSpPr/>
          <p:nvPr/>
        </p:nvSpPr>
        <p:spPr>
          <a:xfrm flipH="false" flipV="false" rot="0">
            <a:off x="7423566" y="1028700"/>
            <a:ext cx="9677568" cy="2530298"/>
          </a:xfrm>
          <a:custGeom>
            <a:avLst/>
            <a:gdLst/>
            <a:ahLst/>
            <a:cxnLst/>
            <a:rect r="r" b="b" t="t" l="l"/>
            <a:pathLst>
              <a:path h="2530298" w="9677568">
                <a:moveTo>
                  <a:pt x="0" y="0"/>
                </a:moveTo>
                <a:lnTo>
                  <a:pt x="9677568" y="0"/>
                </a:lnTo>
                <a:lnTo>
                  <a:pt x="9677568" y="2530298"/>
                </a:lnTo>
                <a:lnTo>
                  <a:pt x="0" y="2530298"/>
                </a:lnTo>
                <a:lnTo>
                  <a:pt x="0" y="0"/>
                </a:lnTo>
                <a:close/>
              </a:path>
            </a:pathLst>
          </a:custGeom>
          <a:blipFill>
            <a:blip r:embed="rId4"/>
            <a:stretch>
              <a:fillRect l="0" t="0" r="0" b="0"/>
            </a:stretch>
          </a:blipFill>
        </p:spPr>
      </p:sp>
      <p:sp>
        <p:nvSpPr>
          <p:cNvPr name="Freeform 11" id="11"/>
          <p:cNvSpPr/>
          <p:nvPr/>
        </p:nvSpPr>
        <p:spPr>
          <a:xfrm flipH="false" flipV="false" rot="0">
            <a:off x="1249159" y="3818706"/>
            <a:ext cx="16066002" cy="1558021"/>
          </a:xfrm>
          <a:custGeom>
            <a:avLst/>
            <a:gdLst/>
            <a:ahLst/>
            <a:cxnLst/>
            <a:rect r="r" b="b" t="t" l="l"/>
            <a:pathLst>
              <a:path h="1558021" w="16066002">
                <a:moveTo>
                  <a:pt x="0" y="0"/>
                </a:moveTo>
                <a:lnTo>
                  <a:pt x="16066002" y="0"/>
                </a:lnTo>
                <a:lnTo>
                  <a:pt x="16066002" y="1558020"/>
                </a:lnTo>
                <a:lnTo>
                  <a:pt x="0" y="1558020"/>
                </a:lnTo>
                <a:lnTo>
                  <a:pt x="0" y="0"/>
                </a:lnTo>
                <a:close/>
              </a:path>
            </a:pathLst>
          </a:custGeom>
          <a:blipFill>
            <a:blip r:embed="rId5"/>
            <a:stretch>
              <a:fillRect l="0" t="-231" r="-662" b="-34710"/>
            </a:stretch>
          </a:blipFill>
        </p:spPr>
      </p:sp>
      <p:sp>
        <p:nvSpPr>
          <p:cNvPr name="Freeform 12" id="12"/>
          <p:cNvSpPr/>
          <p:nvPr/>
        </p:nvSpPr>
        <p:spPr>
          <a:xfrm flipH="false" flipV="false" rot="0">
            <a:off x="1305020" y="6865567"/>
            <a:ext cx="15837151" cy="1504529"/>
          </a:xfrm>
          <a:custGeom>
            <a:avLst/>
            <a:gdLst/>
            <a:ahLst/>
            <a:cxnLst/>
            <a:rect r="r" b="b" t="t" l="l"/>
            <a:pathLst>
              <a:path h="1504529" w="15837151">
                <a:moveTo>
                  <a:pt x="0" y="0"/>
                </a:moveTo>
                <a:lnTo>
                  <a:pt x="15837151" y="0"/>
                </a:lnTo>
                <a:lnTo>
                  <a:pt x="15837151" y="1504529"/>
                </a:lnTo>
                <a:lnTo>
                  <a:pt x="0" y="1504529"/>
                </a:lnTo>
                <a:lnTo>
                  <a:pt x="0" y="0"/>
                </a:lnTo>
                <a:close/>
              </a:path>
            </a:pathLst>
          </a:custGeom>
          <a:blipFill>
            <a:blip r:embed="rId6"/>
            <a:stretch>
              <a:fillRect l="0" t="0" r="0" b="0"/>
            </a:stretch>
          </a:blipFill>
          <a:ln w="23812" cap="sq">
            <a:solidFill>
              <a:srgbClr val="000000"/>
            </a:solidFill>
            <a:prstDash val="solid"/>
            <a:miter/>
          </a:ln>
        </p:spPr>
      </p:sp>
      <p:sp>
        <p:nvSpPr>
          <p:cNvPr name="TextBox 13" id="13"/>
          <p:cNvSpPr txBox="true"/>
          <p:nvPr/>
        </p:nvSpPr>
        <p:spPr>
          <a:xfrm rot="0">
            <a:off x="1137553" y="353922"/>
            <a:ext cx="7162353" cy="445134"/>
          </a:xfrm>
          <a:prstGeom prst="rect">
            <a:avLst/>
          </a:prstGeom>
        </p:spPr>
        <p:txBody>
          <a:bodyPr anchor="t" rtlCol="false" tIns="0" lIns="0" bIns="0" rIns="0">
            <a:spAutoFit/>
          </a:bodyPr>
          <a:lstStyle/>
          <a:p>
            <a:pPr algn="l">
              <a:lnSpc>
                <a:spcPts val="3394"/>
              </a:lnSpc>
            </a:pPr>
            <a:r>
              <a:rPr lang="en-US" sz="3499" b="true">
                <a:solidFill>
                  <a:srgbClr val="4B85BD"/>
                </a:solidFill>
                <a:latin typeface="Garet Bold"/>
                <a:ea typeface="Garet Bold"/>
                <a:cs typeface="Garet Bold"/>
                <a:sym typeface="Garet Bold"/>
              </a:rPr>
              <a:t>CARGA Y LIMPIEZA DE DATOS:</a:t>
            </a:r>
          </a:p>
        </p:txBody>
      </p:sp>
      <p:sp>
        <p:nvSpPr>
          <p:cNvPr name="TextBox 14" id="14"/>
          <p:cNvSpPr txBox="true"/>
          <p:nvPr/>
        </p:nvSpPr>
        <p:spPr>
          <a:xfrm rot="0">
            <a:off x="12228993" y="639446"/>
            <a:ext cx="8308814" cy="389254"/>
          </a:xfrm>
          <a:prstGeom prst="rect">
            <a:avLst/>
          </a:prstGeom>
        </p:spPr>
        <p:txBody>
          <a:bodyPr anchor="t" rtlCol="false" tIns="0" lIns="0" bIns="0" rIns="0">
            <a:spAutoFit/>
          </a:bodyPr>
          <a:lstStyle/>
          <a:p>
            <a:pPr algn="just">
              <a:lnSpc>
                <a:spcPts val="3220"/>
              </a:lnSpc>
            </a:pPr>
            <a:r>
              <a:rPr lang="en-US" sz="2300">
                <a:solidFill>
                  <a:srgbClr val="000000"/>
                </a:solidFill>
                <a:latin typeface="Garet"/>
                <a:ea typeface="Garet"/>
                <a:cs typeface="Garet"/>
                <a:sym typeface="Garet"/>
              </a:rPr>
              <a:t>Datos proporcionados por EBAC</a:t>
            </a:r>
          </a:p>
        </p:txBody>
      </p:sp>
      <p:sp>
        <p:nvSpPr>
          <p:cNvPr name="TextBox 15" id="15"/>
          <p:cNvSpPr txBox="true"/>
          <p:nvPr/>
        </p:nvSpPr>
        <p:spPr>
          <a:xfrm rot="0">
            <a:off x="1209178" y="1055934"/>
            <a:ext cx="6214388" cy="2046828"/>
          </a:xfrm>
          <a:prstGeom prst="rect">
            <a:avLst/>
          </a:prstGeom>
        </p:spPr>
        <p:txBody>
          <a:bodyPr anchor="t" rtlCol="false" tIns="0" lIns="0" bIns="0" rIns="0">
            <a:spAutoFit/>
          </a:bodyPr>
          <a:lstStyle/>
          <a:p>
            <a:pPr algn="l">
              <a:lnSpc>
                <a:spcPts val="5319"/>
              </a:lnSpc>
            </a:pPr>
            <a:r>
              <a:rPr lang="en-US" sz="3799">
                <a:solidFill>
                  <a:srgbClr val="000000"/>
                </a:solidFill>
                <a:latin typeface="Consolas"/>
                <a:ea typeface="Consolas"/>
                <a:cs typeface="Consolas"/>
                <a:sym typeface="Consolas"/>
              </a:rPr>
              <a:t>En caso de tener datos exactamente iguales los eliminamos </a:t>
            </a:r>
          </a:p>
        </p:txBody>
      </p:sp>
      <p:sp>
        <p:nvSpPr>
          <p:cNvPr name="TextBox 16" id="16"/>
          <p:cNvSpPr txBox="true"/>
          <p:nvPr/>
        </p:nvSpPr>
        <p:spPr>
          <a:xfrm rot="0">
            <a:off x="1305020" y="5421090"/>
            <a:ext cx="15954280" cy="1273026"/>
          </a:xfrm>
          <a:prstGeom prst="rect">
            <a:avLst/>
          </a:prstGeom>
        </p:spPr>
        <p:txBody>
          <a:bodyPr anchor="t" rtlCol="false" tIns="0" lIns="0" bIns="0" rIns="0">
            <a:spAutoFit/>
          </a:bodyPr>
          <a:lstStyle/>
          <a:p>
            <a:pPr algn="l">
              <a:lnSpc>
                <a:spcPts val="4899"/>
              </a:lnSpc>
            </a:pPr>
            <a:r>
              <a:rPr lang="en-US" sz="3499">
                <a:solidFill>
                  <a:srgbClr val="000000"/>
                </a:solidFill>
                <a:latin typeface="Consolas"/>
                <a:ea typeface="Consolas"/>
                <a:cs typeface="Consolas"/>
                <a:sym typeface="Consolas"/>
              </a:rPr>
              <a:t>En nuestra “Tabla” df_calendar la columna [Date] era de tipo texto y la cambiamos de tipo a fecha</a:t>
            </a:r>
          </a:p>
        </p:txBody>
      </p:sp>
      <p:sp>
        <p:nvSpPr>
          <p:cNvPr name="TextBox 17" id="17"/>
          <p:cNvSpPr txBox="true"/>
          <p:nvPr/>
        </p:nvSpPr>
        <p:spPr>
          <a:xfrm rot="0">
            <a:off x="1360881" y="8408196"/>
            <a:ext cx="15954280" cy="1792828"/>
          </a:xfrm>
          <a:prstGeom prst="rect">
            <a:avLst/>
          </a:prstGeom>
        </p:spPr>
        <p:txBody>
          <a:bodyPr anchor="t" rtlCol="false" tIns="0" lIns="0" bIns="0" rIns="0">
            <a:spAutoFit/>
          </a:bodyPr>
          <a:lstStyle/>
          <a:p>
            <a:pPr algn="l">
              <a:lnSpc>
                <a:spcPts val="4619"/>
              </a:lnSpc>
            </a:pPr>
            <a:r>
              <a:rPr lang="en-US" sz="3299">
                <a:solidFill>
                  <a:srgbClr val="000000"/>
                </a:solidFill>
                <a:latin typeface="Consolas"/>
                <a:ea typeface="Consolas"/>
                <a:cs typeface="Consolas"/>
                <a:sym typeface="Consolas"/>
              </a:rPr>
              <a:t>En nuestras tablas normalizamos los datos, de forma que pongamos toda las letras en mayúsculas y quitemos en algunas casos como este donde los espacios son innecesarios los eliminamos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060">
                <a:alpha val="100000"/>
              </a:srgbClr>
            </a:gs>
            <a:gs pos="100000">
              <a:srgbClr val="003060">
                <a:alpha val="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15126022" y="8453277"/>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0952" y="1337077"/>
            <a:ext cx="14866096" cy="4404102"/>
          </a:xfrm>
          <a:prstGeom prst="rect">
            <a:avLst/>
          </a:prstGeom>
        </p:spPr>
        <p:txBody>
          <a:bodyPr anchor="t" rtlCol="false" tIns="0" lIns="0" bIns="0" rIns="0">
            <a:spAutoFit/>
          </a:bodyPr>
          <a:lstStyle/>
          <a:p>
            <a:pPr algn="ctr">
              <a:lnSpc>
                <a:spcPts val="8923"/>
              </a:lnSpc>
            </a:pPr>
            <a:r>
              <a:rPr lang="en-US" b="true" sz="9199">
                <a:solidFill>
                  <a:srgbClr val="FFFFFF"/>
                </a:solidFill>
                <a:latin typeface="Garet Bold"/>
                <a:ea typeface="Garet Bold"/>
                <a:cs typeface="Garet Bold"/>
                <a:sym typeface="Garet Bold"/>
              </a:rPr>
              <a:t>ANÁLISIS EXPLORATORIO DE</a:t>
            </a:r>
          </a:p>
          <a:p>
            <a:pPr algn="ctr">
              <a:lnSpc>
                <a:spcPts val="8923"/>
              </a:lnSpc>
            </a:pPr>
            <a:r>
              <a:rPr lang="en-US" b="true" sz="9199">
                <a:solidFill>
                  <a:srgbClr val="FFFFFF"/>
                </a:solidFill>
                <a:latin typeface="Garet Bold"/>
                <a:ea typeface="Garet Bold"/>
                <a:cs typeface="Garet Bold"/>
                <a:sym typeface="Garet Bold"/>
              </a:rPr>
              <a:t> DATOS </a:t>
            </a:r>
            <a:r>
              <a:rPr lang="en-US" b="true" sz="9199">
                <a:solidFill>
                  <a:srgbClr val="EAEDF0"/>
                </a:solidFill>
                <a:latin typeface="Garet Bold"/>
                <a:ea typeface="Garet Bold"/>
                <a:cs typeface="Garet Bold"/>
                <a:sym typeface="Garet Bold"/>
              </a:rPr>
              <a:t>(EDA)</a:t>
            </a:r>
          </a:p>
          <a:p>
            <a:pPr algn="ctr">
              <a:lnSpc>
                <a:spcPts val="7760"/>
              </a:lnSpc>
            </a:pPr>
            <a:r>
              <a:rPr lang="en-US" b="true" sz="8000">
                <a:solidFill>
                  <a:srgbClr val="EAEDF0"/>
                </a:solidFill>
                <a:latin typeface="Garet Bold"/>
                <a:ea typeface="Garet Bold"/>
                <a:cs typeface="Garet Bold"/>
                <a:sym typeface="Garet Bold"/>
              </a:rPr>
              <a:t> </a:t>
            </a:r>
            <a:r>
              <a:rPr lang="en-US" b="true" sz="8000">
                <a:solidFill>
                  <a:srgbClr val="FFFFFF"/>
                </a:solidFill>
                <a:latin typeface="Garet Bold"/>
                <a:ea typeface="Garet Bold"/>
                <a:cs typeface="Garet Bold"/>
                <a:sym typeface="Garet Bold"/>
              </a:rPr>
              <a:t>Y VISUALIZACIONES</a:t>
            </a:r>
          </a:p>
        </p:txBody>
      </p:sp>
      <p:sp>
        <p:nvSpPr>
          <p:cNvPr name="TextBox 4" id="4"/>
          <p:cNvSpPr txBox="true"/>
          <p:nvPr/>
        </p:nvSpPr>
        <p:spPr>
          <a:xfrm rot="0">
            <a:off x="3487215" y="6004697"/>
            <a:ext cx="10239200" cy="587301"/>
          </a:xfrm>
          <a:prstGeom prst="rect">
            <a:avLst/>
          </a:prstGeom>
        </p:spPr>
        <p:txBody>
          <a:bodyPr anchor="t" rtlCol="false" tIns="0" lIns="0" bIns="0" rIns="0">
            <a:spAutoFit/>
          </a:bodyPr>
          <a:lstStyle/>
          <a:p>
            <a:pPr algn="ctr">
              <a:lnSpc>
                <a:spcPts val="4899"/>
              </a:lnSpc>
            </a:pPr>
            <a:r>
              <a:rPr lang="en-US" sz="3499">
                <a:solidFill>
                  <a:srgbClr val="FFFFFF"/>
                </a:solidFill>
                <a:latin typeface="Open Sans 1"/>
                <a:ea typeface="Open Sans 1"/>
                <a:cs typeface="Open Sans 1"/>
                <a:sym typeface="Open Sans 1"/>
              </a:rPr>
              <a:t>Contexto de los datos</a:t>
            </a:r>
          </a:p>
        </p:txBody>
      </p:sp>
      <p:sp>
        <p:nvSpPr>
          <p:cNvPr name="Freeform 5" id="5"/>
          <p:cNvSpPr/>
          <p:nvPr/>
        </p:nvSpPr>
        <p:spPr>
          <a:xfrm flipH="false" flipV="false" rot="0">
            <a:off x="159609" y="9258300"/>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4"/>
            <a:stretch>
              <a:fillRect l="0" t="0" r="0" b="0"/>
            </a:stretch>
          </a:blipFill>
        </p:spPr>
      </p:sp>
      <p:sp>
        <p:nvSpPr>
          <p:cNvPr name="TextBox 6" id="6"/>
          <p:cNvSpPr txBox="true"/>
          <p:nvPr/>
        </p:nvSpPr>
        <p:spPr>
          <a:xfrm rot="0">
            <a:off x="1296662" y="9311974"/>
            <a:ext cx="2766855" cy="7893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7455" y="-395424"/>
            <a:ext cx="19187335" cy="1606151"/>
            <a:chOff x="0" y="0"/>
            <a:chExt cx="5053454" cy="423019"/>
          </a:xfrm>
        </p:grpSpPr>
        <p:sp>
          <p:nvSpPr>
            <p:cNvPr name="Freeform 4" id="4"/>
            <p:cNvSpPr/>
            <p:nvPr/>
          </p:nvSpPr>
          <p:spPr>
            <a:xfrm flipH="false" flipV="false" rot="0">
              <a:off x="0" y="0"/>
              <a:ext cx="5053454" cy="423019"/>
            </a:xfrm>
            <a:custGeom>
              <a:avLst/>
              <a:gdLst/>
              <a:ahLst/>
              <a:cxnLst/>
              <a:rect r="r" b="b" t="t" l="l"/>
              <a:pathLst>
                <a:path h="423019" w="5053454">
                  <a:moveTo>
                    <a:pt x="0" y="0"/>
                  </a:moveTo>
                  <a:lnTo>
                    <a:pt x="5053454" y="0"/>
                  </a:lnTo>
                  <a:lnTo>
                    <a:pt x="5053454" y="423019"/>
                  </a:lnTo>
                  <a:lnTo>
                    <a:pt x="0" y="423019"/>
                  </a:ln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5053454" cy="480169"/>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49668" y="9258300"/>
            <a:ext cx="19187335" cy="1424124"/>
            <a:chOff x="0" y="0"/>
            <a:chExt cx="5053454" cy="375078"/>
          </a:xfrm>
        </p:grpSpPr>
        <p:sp>
          <p:nvSpPr>
            <p:cNvPr name="Freeform 7" id="7"/>
            <p:cNvSpPr/>
            <p:nvPr/>
          </p:nvSpPr>
          <p:spPr>
            <a:xfrm flipH="false" flipV="false" rot="0">
              <a:off x="0" y="0"/>
              <a:ext cx="5053454" cy="375078"/>
            </a:xfrm>
            <a:custGeom>
              <a:avLst/>
              <a:gdLst/>
              <a:ahLst/>
              <a:cxnLst/>
              <a:rect r="r" b="b" t="t" l="l"/>
              <a:pathLst>
                <a:path h="375078" w="5053454">
                  <a:moveTo>
                    <a:pt x="0" y="0"/>
                  </a:moveTo>
                  <a:lnTo>
                    <a:pt x="5053454" y="0"/>
                  </a:lnTo>
                  <a:lnTo>
                    <a:pt x="5053454" y="375078"/>
                  </a:lnTo>
                  <a:lnTo>
                    <a:pt x="0" y="375078"/>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5053454" cy="432228"/>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16053389" y="9382941"/>
            <a:ext cx="1689934" cy="805023"/>
          </a:xfrm>
          <a:custGeom>
            <a:avLst/>
            <a:gdLst/>
            <a:ahLst/>
            <a:cxnLst/>
            <a:rect r="r" b="b" t="t" l="l"/>
            <a:pathLst>
              <a:path h="805023" w="1689934">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259300" y="844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TextBox 11" id="11"/>
          <p:cNvSpPr txBox="true"/>
          <p:nvPr/>
        </p:nvSpPr>
        <p:spPr>
          <a:xfrm rot="0">
            <a:off x="77343" y="139427"/>
            <a:ext cx="17382568" cy="650949"/>
          </a:xfrm>
          <a:prstGeom prst="rect">
            <a:avLst/>
          </a:prstGeom>
        </p:spPr>
        <p:txBody>
          <a:bodyPr anchor="t" rtlCol="false" tIns="0" lIns="0" bIns="0" rIns="0">
            <a:spAutoFit/>
          </a:bodyPr>
          <a:lstStyle/>
          <a:p>
            <a:pPr algn="l">
              <a:lnSpc>
                <a:spcPts val="4850"/>
              </a:lnSpc>
            </a:pPr>
            <a:r>
              <a:rPr lang="en-US" sz="5000" b="true">
                <a:solidFill>
                  <a:srgbClr val="FFFFFF"/>
                </a:solidFill>
                <a:latin typeface="Garet Bold"/>
                <a:ea typeface="Garet Bold"/>
                <a:cs typeface="Garet Bold"/>
                <a:sym typeface="Garet Bold"/>
              </a:rPr>
              <a:t>VISUALIZACIÓN DE LA DISTRIBUCIÓN DE VENTAS:</a:t>
            </a:r>
          </a:p>
        </p:txBody>
      </p:sp>
      <p:sp>
        <p:nvSpPr>
          <p:cNvPr name="TextBox 12" id="12"/>
          <p:cNvSpPr txBox="true"/>
          <p:nvPr/>
        </p:nvSpPr>
        <p:spPr>
          <a:xfrm rot="0">
            <a:off x="157688" y="9366988"/>
            <a:ext cx="2793715" cy="789304"/>
          </a:xfrm>
          <a:prstGeom prst="rect">
            <a:avLst/>
          </a:prstGeom>
        </p:spPr>
        <p:txBody>
          <a:bodyPr anchor="t" rtlCol="false" tIns="0" lIns="0" bIns="0" rIns="0">
            <a:spAutoFit/>
          </a:bodyPr>
          <a:lstStyle/>
          <a:p>
            <a:pPr algn="l">
              <a:lnSpc>
                <a:spcPts val="3220"/>
              </a:lnSpc>
            </a:pPr>
            <a:r>
              <a:rPr lang="en-US" sz="2300">
                <a:solidFill>
                  <a:srgbClr val="FFFFFF"/>
                </a:solidFill>
                <a:latin typeface="Garet"/>
                <a:ea typeface="Garet"/>
                <a:cs typeface="Garet"/>
                <a:sym typeface="Garet"/>
              </a:rPr>
              <a:t>Marcos Saúl Sánchez Martínez</a:t>
            </a:r>
          </a:p>
        </p:txBody>
      </p:sp>
      <p:sp>
        <p:nvSpPr>
          <p:cNvPr name="TextBox 13" id="13"/>
          <p:cNvSpPr txBox="true"/>
          <p:nvPr/>
        </p:nvSpPr>
        <p:spPr>
          <a:xfrm rot="0">
            <a:off x="0" y="1561595"/>
            <a:ext cx="4497955" cy="7700010"/>
          </a:xfrm>
          <a:prstGeom prst="rect">
            <a:avLst/>
          </a:prstGeom>
        </p:spPr>
        <p:txBody>
          <a:bodyPr anchor="t" rtlCol="false" tIns="0" lIns="0" bIns="0" rIns="0">
            <a:spAutoFit/>
          </a:bodyPr>
          <a:lstStyle/>
          <a:p>
            <a:pPr algn="just">
              <a:lnSpc>
                <a:spcPts val="5039"/>
              </a:lnSpc>
            </a:pPr>
            <a:r>
              <a:rPr lang="en-US" sz="3599">
                <a:solidFill>
                  <a:srgbClr val="000000"/>
                </a:solidFill>
                <a:latin typeface="Consolas"/>
                <a:ea typeface="Consolas"/>
                <a:cs typeface="Consolas"/>
                <a:sym typeface="Consolas"/>
              </a:rPr>
              <a:t>Creamos diferentes gráficos para entender mejor la distribución de datos y que aspectos influyen en otros, como por ejemplo: la región en ventas, o la categoría del producto</a:t>
            </a:r>
          </a:p>
        </p:txBody>
      </p:sp>
      <p:sp>
        <p:nvSpPr>
          <p:cNvPr name="Freeform 14" id="14"/>
          <p:cNvSpPr/>
          <p:nvPr/>
        </p:nvSpPr>
        <p:spPr>
          <a:xfrm flipH="false" flipV="false" rot="0">
            <a:off x="4544819" y="1940056"/>
            <a:ext cx="13743181" cy="7318244"/>
          </a:xfrm>
          <a:custGeom>
            <a:avLst/>
            <a:gdLst/>
            <a:ahLst/>
            <a:cxnLst/>
            <a:rect r="r" b="b" t="t" l="l"/>
            <a:pathLst>
              <a:path h="7318244" w="13743181">
                <a:moveTo>
                  <a:pt x="0" y="0"/>
                </a:moveTo>
                <a:lnTo>
                  <a:pt x="13743181" y="0"/>
                </a:lnTo>
                <a:lnTo>
                  <a:pt x="13743181" y="7318244"/>
                </a:lnTo>
                <a:lnTo>
                  <a:pt x="0" y="7318244"/>
                </a:lnTo>
                <a:lnTo>
                  <a:pt x="0" y="0"/>
                </a:lnTo>
                <a:close/>
              </a:path>
            </a:pathLst>
          </a:custGeom>
          <a:blipFill>
            <a:blip r:embed="rId6"/>
            <a:stretch>
              <a:fillRect l="0" t="0" r="0" b="0"/>
            </a:stretch>
          </a:blipFill>
        </p:spPr>
      </p:sp>
      <p:sp>
        <p:nvSpPr>
          <p:cNvPr name="TextBox 15" id="15"/>
          <p:cNvSpPr txBox="true"/>
          <p:nvPr/>
        </p:nvSpPr>
        <p:spPr>
          <a:xfrm rot="0">
            <a:off x="5341790" y="2138956"/>
            <a:ext cx="5679851" cy="1539893"/>
          </a:xfrm>
          <a:prstGeom prst="rect">
            <a:avLst/>
          </a:prstGeom>
        </p:spPr>
        <p:txBody>
          <a:bodyPr anchor="t" rtlCol="false" tIns="0" lIns="0" bIns="0" rIns="0">
            <a:spAutoFit/>
          </a:bodyPr>
          <a:lstStyle/>
          <a:p>
            <a:pPr algn="l">
              <a:lnSpc>
                <a:spcPts val="3949"/>
              </a:lnSpc>
            </a:pPr>
            <a:r>
              <a:rPr lang="en-US" sz="2821">
                <a:solidFill>
                  <a:srgbClr val="AFB1AF"/>
                </a:solidFill>
                <a:latin typeface="Consolas"/>
                <a:ea typeface="Consolas"/>
                <a:cs typeface="Consolas"/>
                <a:sym typeface="Consolas"/>
              </a:rPr>
              <a:t>En el 2023 se vendió más porque son los picos de ventas de todas las marcas.</a:t>
            </a:r>
          </a:p>
        </p:txBody>
      </p:sp>
      <p:sp>
        <p:nvSpPr>
          <p:cNvPr name="TextBox 16" id="16"/>
          <p:cNvSpPr txBox="true"/>
          <p:nvPr/>
        </p:nvSpPr>
        <p:spPr>
          <a:xfrm rot="0">
            <a:off x="3268548" y="1144052"/>
            <a:ext cx="14829383" cy="613409"/>
          </a:xfrm>
          <a:prstGeom prst="rect">
            <a:avLst/>
          </a:prstGeom>
        </p:spPr>
        <p:txBody>
          <a:bodyPr anchor="t" rtlCol="false" tIns="0" lIns="0" bIns="0" rIns="0">
            <a:spAutoFit/>
          </a:bodyPr>
          <a:lstStyle/>
          <a:p>
            <a:pPr algn="ctr">
              <a:lnSpc>
                <a:spcPts val="5040"/>
              </a:lnSpc>
            </a:pPr>
            <a:r>
              <a:rPr lang="en-US" sz="3600" b="true">
                <a:solidFill>
                  <a:srgbClr val="000000"/>
                </a:solidFill>
                <a:latin typeface="Open Sans 2 Bold"/>
                <a:ea typeface="Open Sans 2 Bold"/>
                <a:cs typeface="Open Sans 2 Bold"/>
                <a:sym typeface="Open Sans 2 Bold"/>
              </a:rPr>
              <a:t>Tendencia de Unidades vendidas a lo largo del tiempo por marca.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77455" y="-395424"/>
            <a:ext cx="19187335" cy="1606151"/>
            <a:chOff x="0" y="0"/>
            <a:chExt cx="5053454" cy="423019"/>
          </a:xfrm>
        </p:grpSpPr>
        <p:sp>
          <p:nvSpPr>
            <p:cNvPr name="Freeform 4" id="4"/>
            <p:cNvSpPr/>
            <p:nvPr/>
          </p:nvSpPr>
          <p:spPr>
            <a:xfrm flipH="false" flipV="false" rot="0">
              <a:off x="0" y="0"/>
              <a:ext cx="5053454" cy="423019"/>
            </a:xfrm>
            <a:custGeom>
              <a:avLst/>
              <a:gdLst/>
              <a:ahLst/>
              <a:cxnLst/>
              <a:rect r="r" b="b" t="t" l="l"/>
              <a:pathLst>
                <a:path h="423019" w="5053454">
                  <a:moveTo>
                    <a:pt x="0" y="0"/>
                  </a:moveTo>
                  <a:lnTo>
                    <a:pt x="5053454" y="0"/>
                  </a:lnTo>
                  <a:lnTo>
                    <a:pt x="5053454" y="423019"/>
                  </a:lnTo>
                  <a:lnTo>
                    <a:pt x="0" y="423019"/>
                  </a:lnTo>
                  <a:close/>
                </a:path>
              </a:pathLst>
            </a:custGeom>
            <a:gradFill rotWithShape="true">
              <a:gsLst>
                <a:gs pos="0">
                  <a:srgbClr val="003060">
                    <a:alpha val="100000"/>
                  </a:srgbClr>
                </a:gs>
                <a:gs pos="100000">
                  <a:srgbClr val="003060">
                    <a:alpha val="0"/>
                  </a:srgbClr>
                </a:gs>
              </a:gsLst>
              <a:lin ang="5400000"/>
            </a:gradFill>
          </p:spPr>
        </p:sp>
        <p:sp>
          <p:nvSpPr>
            <p:cNvPr name="TextBox 5" id="5"/>
            <p:cNvSpPr txBox="true"/>
            <p:nvPr/>
          </p:nvSpPr>
          <p:spPr>
            <a:xfrm>
              <a:off x="0" y="-57150"/>
              <a:ext cx="5053454" cy="480169"/>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49668" y="9258300"/>
            <a:ext cx="19187335" cy="1424124"/>
            <a:chOff x="0" y="0"/>
            <a:chExt cx="5053454" cy="375078"/>
          </a:xfrm>
        </p:grpSpPr>
        <p:sp>
          <p:nvSpPr>
            <p:cNvPr name="Freeform 7" id="7"/>
            <p:cNvSpPr/>
            <p:nvPr/>
          </p:nvSpPr>
          <p:spPr>
            <a:xfrm flipH="false" flipV="false" rot="0">
              <a:off x="0" y="0"/>
              <a:ext cx="5053454" cy="375078"/>
            </a:xfrm>
            <a:custGeom>
              <a:avLst/>
              <a:gdLst/>
              <a:ahLst/>
              <a:cxnLst/>
              <a:rect r="r" b="b" t="t" l="l"/>
              <a:pathLst>
                <a:path h="375078" w="5053454">
                  <a:moveTo>
                    <a:pt x="0" y="0"/>
                  </a:moveTo>
                  <a:lnTo>
                    <a:pt x="5053454" y="0"/>
                  </a:lnTo>
                  <a:lnTo>
                    <a:pt x="5053454" y="375078"/>
                  </a:lnTo>
                  <a:lnTo>
                    <a:pt x="0" y="375078"/>
                  </a:lnTo>
                  <a:close/>
                </a:path>
              </a:pathLst>
            </a:custGeom>
            <a:gradFill rotWithShape="true">
              <a:gsLst>
                <a:gs pos="0">
                  <a:srgbClr val="003060">
                    <a:alpha val="100000"/>
                  </a:srgbClr>
                </a:gs>
                <a:gs pos="100000">
                  <a:srgbClr val="003060">
                    <a:alpha val="0"/>
                  </a:srgbClr>
                </a:gs>
              </a:gsLst>
              <a:lin ang="5400000"/>
            </a:gradFill>
          </p:spPr>
        </p:sp>
        <p:sp>
          <p:nvSpPr>
            <p:cNvPr name="TextBox 8" id="8"/>
            <p:cNvSpPr txBox="true"/>
            <p:nvPr/>
          </p:nvSpPr>
          <p:spPr>
            <a:xfrm>
              <a:off x="0" y="-57150"/>
              <a:ext cx="5053454" cy="432228"/>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true" flipV="false" rot="0">
            <a:off x="72137" y="9414613"/>
            <a:ext cx="1689934" cy="805023"/>
          </a:xfrm>
          <a:custGeom>
            <a:avLst/>
            <a:gdLst/>
            <a:ahLst/>
            <a:cxnLst/>
            <a:rect r="r" b="b" t="t" l="l"/>
            <a:pathLst>
              <a:path h="805023" w="1689934">
                <a:moveTo>
                  <a:pt x="1689933" y="0"/>
                </a:moveTo>
                <a:lnTo>
                  <a:pt x="0" y="0"/>
                </a:lnTo>
                <a:lnTo>
                  <a:pt x="0" y="805023"/>
                </a:lnTo>
                <a:lnTo>
                  <a:pt x="1689933" y="805023"/>
                </a:lnTo>
                <a:lnTo>
                  <a:pt x="168993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2137" y="84422"/>
            <a:ext cx="944278" cy="944278"/>
          </a:xfrm>
          <a:custGeom>
            <a:avLst/>
            <a:gdLst/>
            <a:ahLst/>
            <a:cxnLst/>
            <a:rect r="r" b="b" t="t" l="l"/>
            <a:pathLst>
              <a:path h="944278" w="944278">
                <a:moveTo>
                  <a:pt x="0" y="0"/>
                </a:moveTo>
                <a:lnTo>
                  <a:pt x="944278" y="0"/>
                </a:lnTo>
                <a:lnTo>
                  <a:pt x="944278" y="944278"/>
                </a:lnTo>
                <a:lnTo>
                  <a:pt x="0" y="944278"/>
                </a:lnTo>
                <a:lnTo>
                  <a:pt x="0" y="0"/>
                </a:lnTo>
                <a:close/>
              </a:path>
            </a:pathLst>
          </a:custGeom>
          <a:blipFill>
            <a:blip r:embed="rId5"/>
            <a:stretch>
              <a:fillRect l="0" t="0" r="0" b="0"/>
            </a:stretch>
          </a:blipFill>
        </p:spPr>
      </p:sp>
      <p:sp>
        <p:nvSpPr>
          <p:cNvPr name="TextBox 11" id="11"/>
          <p:cNvSpPr txBox="true"/>
          <p:nvPr/>
        </p:nvSpPr>
        <p:spPr>
          <a:xfrm rot="0">
            <a:off x="72137" y="1497229"/>
            <a:ext cx="1513424" cy="1589404"/>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Marcos Saúl Sánchez Martínez</a:t>
            </a:r>
          </a:p>
        </p:txBody>
      </p:sp>
      <p:sp>
        <p:nvSpPr>
          <p:cNvPr name="Freeform 12" id="12"/>
          <p:cNvSpPr/>
          <p:nvPr/>
        </p:nvSpPr>
        <p:spPr>
          <a:xfrm flipH="false" flipV="false" rot="0">
            <a:off x="1984117" y="142929"/>
            <a:ext cx="15182000" cy="10001142"/>
          </a:xfrm>
          <a:custGeom>
            <a:avLst/>
            <a:gdLst/>
            <a:ahLst/>
            <a:cxnLst/>
            <a:rect r="r" b="b" t="t" l="l"/>
            <a:pathLst>
              <a:path h="10001142" w="15182000">
                <a:moveTo>
                  <a:pt x="0" y="0"/>
                </a:moveTo>
                <a:lnTo>
                  <a:pt x="15182000" y="0"/>
                </a:lnTo>
                <a:lnTo>
                  <a:pt x="15182000" y="10001142"/>
                </a:lnTo>
                <a:lnTo>
                  <a:pt x="0" y="10001142"/>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DAG9UJ3X4oM</dc:identifier>
  <dcterms:modified xsi:type="dcterms:W3CDTF">2011-08-01T06:04:30Z</dcterms:modified>
  <cp:revision>1</cp:revision>
  <dc:title>Blue and White Modern Business Proposal Presentation</dc:title>
</cp:coreProperties>
</file>